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34"/>
  </p:notesMasterIdLst>
  <p:sldIdLst>
    <p:sldId id="256" r:id="rId2"/>
    <p:sldId id="258" r:id="rId3"/>
    <p:sldId id="259" r:id="rId4"/>
    <p:sldId id="260" r:id="rId5"/>
    <p:sldId id="307" r:id="rId6"/>
    <p:sldId id="261" r:id="rId7"/>
    <p:sldId id="262" r:id="rId8"/>
    <p:sldId id="263" r:id="rId9"/>
    <p:sldId id="266" r:id="rId10"/>
    <p:sldId id="270" r:id="rId11"/>
    <p:sldId id="272" r:id="rId12"/>
    <p:sldId id="298" r:id="rId13"/>
    <p:sldId id="299" r:id="rId14"/>
    <p:sldId id="300" r:id="rId15"/>
    <p:sldId id="301" r:id="rId16"/>
    <p:sldId id="302" r:id="rId17"/>
    <p:sldId id="303" r:id="rId18"/>
    <p:sldId id="304" r:id="rId19"/>
    <p:sldId id="305" r:id="rId20"/>
    <p:sldId id="297" r:id="rId21"/>
    <p:sldId id="281" r:id="rId22"/>
    <p:sldId id="282" r:id="rId23"/>
    <p:sldId id="290" r:id="rId24"/>
    <p:sldId id="291" r:id="rId25"/>
    <p:sldId id="292" r:id="rId26"/>
    <p:sldId id="293" r:id="rId27"/>
    <p:sldId id="294" r:id="rId28"/>
    <p:sldId id="284" r:id="rId29"/>
    <p:sldId id="287" r:id="rId30"/>
    <p:sldId id="295" r:id="rId31"/>
    <p:sldId id="296" r:id="rId32"/>
    <p:sldId id="289"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4F0FF1-9BCB-4F77-A7EB-CB2CC291F9E9}">
  <a:tblStyle styleId="{5D4F0FF1-9BCB-4F77-A7EB-CB2CC291F9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313741446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313741446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d313741446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d313741446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313864b49_1_2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313864b49_1_2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313864b49_1_5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313864b49_1_5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3137414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3137414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d313864b49_1_2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d313864b49_1_2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d313864b49_1_5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d313864b49_1_5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415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313741446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313741446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01375" y="3695341"/>
            <a:ext cx="2756400" cy="70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61625" y="-12007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9">
    <p:spTree>
      <p:nvGrpSpPr>
        <p:cNvPr id="1" name="Shape 106"/>
        <p:cNvGrpSpPr/>
        <p:nvPr/>
      </p:nvGrpSpPr>
      <p:grpSpPr>
        <a:xfrm>
          <a:off x="0" y="0"/>
          <a:ext cx="0" cy="0"/>
          <a:chOff x="0" y="0"/>
          <a:chExt cx="0" cy="0"/>
        </a:xfrm>
      </p:grpSpPr>
      <p:sp>
        <p:nvSpPr>
          <p:cNvPr id="107" name="Google Shape;107;p17"/>
          <p:cNvSpPr txBox="1">
            <a:spLocks noGrp="1"/>
          </p:cNvSpPr>
          <p:nvPr>
            <p:ph type="subTitle" idx="1"/>
          </p:nvPr>
        </p:nvSpPr>
        <p:spPr>
          <a:xfrm>
            <a:off x="4168250" y="2347450"/>
            <a:ext cx="3945300" cy="122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7"/>
          <p:cNvSpPr txBox="1">
            <a:spLocks noGrp="1"/>
          </p:cNvSpPr>
          <p:nvPr>
            <p:ph type="title"/>
          </p:nvPr>
        </p:nvSpPr>
        <p:spPr>
          <a:xfrm>
            <a:off x="4168250" y="1575350"/>
            <a:ext cx="3945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7"/>
          <p:cNvSpPr/>
          <p:nvPr/>
        </p:nvSpPr>
        <p:spPr>
          <a:xfrm>
            <a:off x="-1086925" y="-115667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6265625"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9_1">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720000" y="1427700"/>
            <a:ext cx="5657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8"/>
          <p:cNvSpPr txBox="1">
            <a:spLocks noGrp="1"/>
          </p:cNvSpPr>
          <p:nvPr>
            <p:ph type="body" idx="1"/>
          </p:nvPr>
        </p:nvSpPr>
        <p:spPr>
          <a:xfrm>
            <a:off x="720000" y="2214000"/>
            <a:ext cx="5163000" cy="150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5">
  <p:cSld name="CUSTOM_10_1_1_1">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8">
  <p:cSld name="CUSTOM_11_1">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44" name="Google Shape;144;p26"/>
          <p:cNvCxnSpPr/>
          <p:nvPr/>
        </p:nvCxnSpPr>
        <p:spPr>
          <a:xfrm>
            <a:off x="2572500" y="4748213"/>
            <a:ext cx="39990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2">
  <p:cSld name="CUSTOM_11_1_1_1_1_1">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5" name="Google Shape;155;p30"/>
          <p:cNvCxnSpPr/>
          <p:nvPr/>
        </p:nvCxnSpPr>
        <p:spPr>
          <a:xfrm>
            <a:off x="2572500" y="4563938"/>
            <a:ext cx="3999000" cy="0"/>
          </a:xfrm>
          <a:prstGeom prst="straightConnector1">
            <a:avLst/>
          </a:prstGeom>
          <a:noFill/>
          <a:ln w="19050" cap="flat" cmpd="sng">
            <a:solidFill>
              <a:srgbClr val="DADACE"/>
            </a:solidFill>
            <a:prstDash val="solid"/>
            <a:round/>
            <a:headEnd type="none" w="med" len="med"/>
            <a:tailEnd type="none" w="med" len="med"/>
          </a:ln>
        </p:spPr>
      </p:cxnSp>
      <p:sp>
        <p:nvSpPr>
          <p:cNvPr id="156" name="Google Shape;156;p30"/>
          <p:cNvSpPr/>
          <p:nvPr/>
        </p:nvSpPr>
        <p:spPr>
          <a:xfrm>
            <a:off x="198502" y="-15196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a:off x="7116803" y="456394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1">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1797696" y="840599"/>
            <a:ext cx="5548500" cy="90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4800">
                <a:solidFill>
                  <a:schemeClr val="dk1"/>
                </a:solidFill>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08" name="Google Shape;208;p37"/>
          <p:cNvSpPr txBox="1"/>
          <p:nvPr/>
        </p:nvSpPr>
        <p:spPr>
          <a:xfrm>
            <a:off x="1684975" y="3508775"/>
            <a:ext cx="5774100" cy="4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Exo"/>
                <a:ea typeface="Exo"/>
                <a:cs typeface="Exo"/>
                <a:sym typeface="Exo"/>
              </a:rPr>
              <a:t>CREDITS: This presentation template was created by </a:t>
            </a:r>
            <a:r>
              <a:rPr lang="en" sz="1100" b="1">
                <a:solidFill>
                  <a:schemeClr val="dk1"/>
                </a:solidFill>
                <a:uFill>
                  <a:noFill/>
                </a:uFill>
                <a:latin typeface="Exo"/>
                <a:ea typeface="Exo"/>
                <a:cs typeface="Exo"/>
                <a:sym typeface="Exo"/>
                <a:hlinkClick r:id="rId2">
                  <a:extLst>
                    <a:ext uri="{A12FA001-AC4F-418D-AE19-62706E023703}">
                      <ahyp:hlinkClr xmlns:ahyp="http://schemas.microsoft.com/office/drawing/2018/hyperlinkcolor" val="tx"/>
                    </a:ext>
                  </a:extLst>
                </a:hlinkClick>
              </a:rPr>
              <a:t>Slidesgo</a:t>
            </a:r>
            <a:r>
              <a:rPr lang="en" sz="1100">
                <a:solidFill>
                  <a:schemeClr val="dk1"/>
                </a:solidFill>
                <a:latin typeface="Exo"/>
                <a:ea typeface="Exo"/>
                <a:cs typeface="Exo"/>
                <a:sym typeface="Exo"/>
              </a:rPr>
              <a:t>, including icons by </a:t>
            </a:r>
            <a:r>
              <a:rPr lang="en" sz="1100" b="1">
                <a:solidFill>
                  <a:schemeClr val="dk1"/>
                </a:solidFill>
                <a:uFill>
                  <a:noFill/>
                </a:uFill>
                <a:latin typeface="Exo"/>
                <a:ea typeface="Exo"/>
                <a:cs typeface="Exo"/>
                <a:sym typeface="Exo"/>
                <a:hlinkClick r:id="rId3">
                  <a:extLst>
                    <a:ext uri="{A12FA001-AC4F-418D-AE19-62706E023703}">
                      <ahyp:hlinkClr xmlns:ahyp="http://schemas.microsoft.com/office/drawing/2018/hyperlinkcolor" val="tx"/>
                    </a:ext>
                  </a:extLst>
                </a:hlinkClick>
              </a:rPr>
              <a:t>Flaticon</a:t>
            </a:r>
            <a:r>
              <a:rPr lang="en" sz="1100">
                <a:solidFill>
                  <a:schemeClr val="dk1"/>
                </a:solidFill>
                <a:latin typeface="Exo"/>
                <a:ea typeface="Exo"/>
                <a:cs typeface="Exo"/>
                <a:sym typeface="Exo"/>
              </a:rPr>
              <a:t>, infographics &amp; images by </a:t>
            </a:r>
            <a:r>
              <a:rPr lang="en" sz="1100" b="1">
                <a:solidFill>
                  <a:schemeClr val="dk1"/>
                </a:solidFill>
                <a:uFill>
                  <a:noFill/>
                </a:uFill>
                <a:latin typeface="Exo"/>
                <a:ea typeface="Exo"/>
                <a:cs typeface="Exo"/>
                <a:sym typeface="Exo"/>
                <a:hlinkClick r:id="rId4">
                  <a:extLst>
                    <a:ext uri="{A12FA001-AC4F-418D-AE19-62706E023703}">
                      <ahyp:hlinkClr xmlns:ahyp="http://schemas.microsoft.com/office/drawing/2018/hyperlinkcolor" val="tx"/>
                    </a:ext>
                  </a:extLst>
                </a:hlinkClick>
              </a:rPr>
              <a:t>Freepik</a:t>
            </a:r>
            <a:r>
              <a:rPr lang="en" sz="1100">
                <a:solidFill>
                  <a:schemeClr val="dk1"/>
                </a:solidFill>
                <a:latin typeface="Exo"/>
                <a:ea typeface="Exo"/>
                <a:cs typeface="Exo"/>
                <a:sym typeface="Exo"/>
              </a:rPr>
              <a:t> and illustrations by </a:t>
            </a:r>
            <a:r>
              <a:rPr lang="en" sz="1100" b="1">
                <a:solidFill>
                  <a:schemeClr val="dk1"/>
                </a:solidFill>
                <a:uFill>
                  <a:noFill/>
                </a:uFill>
                <a:latin typeface="Exo"/>
                <a:ea typeface="Exo"/>
                <a:cs typeface="Exo"/>
                <a:sym typeface="Exo"/>
                <a:hlinkClick r:id="rId5">
                  <a:extLst>
                    <a:ext uri="{A12FA001-AC4F-418D-AE19-62706E023703}">
                      <ahyp:hlinkClr xmlns:ahyp="http://schemas.microsoft.com/office/drawing/2018/hyperlinkcolor" val="tx"/>
                    </a:ext>
                  </a:extLst>
                </a:hlinkClick>
              </a:rPr>
              <a:t>Storyset</a:t>
            </a:r>
            <a:endParaRPr sz="1100" b="1">
              <a:solidFill>
                <a:schemeClr val="dk1"/>
              </a:solidFill>
              <a:latin typeface="Exo"/>
              <a:ea typeface="Exo"/>
              <a:cs typeface="Exo"/>
              <a:sym typeface="Exo"/>
            </a:endParaRPr>
          </a:p>
        </p:txBody>
      </p:sp>
      <p:sp>
        <p:nvSpPr>
          <p:cNvPr id="209" name="Google Shape;209;p37"/>
          <p:cNvSpPr txBox="1">
            <a:spLocks noGrp="1"/>
          </p:cNvSpPr>
          <p:nvPr>
            <p:ph type="subTitle" idx="1"/>
          </p:nvPr>
        </p:nvSpPr>
        <p:spPr>
          <a:xfrm>
            <a:off x="840025" y="1881475"/>
            <a:ext cx="7464000" cy="90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0" name="Google Shape;210;p37"/>
          <p:cNvSpPr/>
          <p:nvPr/>
        </p:nvSpPr>
        <p:spPr>
          <a:xfrm>
            <a:off x="-1139515" y="1513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7"/>
          <p:cNvSpPr/>
          <p:nvPr/>
        </p:nvSpPr>
        <p:spPr>
          <a:xfrm>
            <a:off x="8407909" y="1513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32">
    <p:spTree>
      <p:nvGrpSpPr>
        <p:cNvPr id="1" name="Shape 212"/>
        <p:cNvGrpSpPr/>
        <p:nvPr/>
      </p:nvGrpSpPr>
      <p:grpSpPr>
        <a:xfrm>
          <a:off x="0" y="0"/>
          <a:ext cx="0" cy="0"/>
          <a:chOff x="0" y="0"/>
          <a:chExt cx="0" cy="0"/>
        </a:xfrm>
      </p:grpSpPr>
      <p:sp>
        <p:nvSpPr>
          <p:cNvPr id="213" name="Google Shape;213;p38"/>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38"/>
          <p:cNvGrpSpPr/>
          <p:nvPr/>
        </p:nvGrpSpPr>
        <p:grpSpPr>
          <a:xfrm rot="10800000">
            <a:off x="2574011" y="4162663"/>
            <a:ext cx="3995951" cy="564600"/>
            <a:chOff x="1524913" y="922950"/>
            <a:chExt cx="6094175" cy="564600"/>
          </a:xfrm>
        </p:grpSpPr>
        <p:cxnSp>
          <p:nvCxnSpPr>
            <p:cNvPr id="215" name="Google Shape;215;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6" name="Google Shape;216;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217" name="Google Shape;217;p38"/>
          <p:cNvGrpSpPr/>
          <p:nvPr/>
        </p:nvGrpSpPr>
        <p:grpSpPr>
          <a:xfrm>
            <a:off x="2574011" y="762913"/>
            <a:ext cx="3995951" cy="564600"/>
            <a:chOff x="1524913" y="922950"/>
            <a:chExt cx="6094175" cy="564600"/>
          </a:xfrm>
        </p:grpSpPr>
        <p:cxnSp>
          <p:nvCxnSpPr>
            <p:cNvPr id="218" name="Google Shape;218;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9" name="Google Shape;219;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220" name="Google Shape;220;p38"/>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32_1">
    <p:spTree>
      <p:nvGrpSpPr>
        <p:cNvPr id="1" name="Shape 221"/>
        <p:cNvGrpSpPr/>
        <p:nvPr/>
      </p:nvGrpSpPr>
      <p:grpSpPr>
        <a:xfrm>
          <a:off x="0" y="0"/>
          <a:ext cx="0" cy="0"/>
          <a:chOff x="0" y="0"/>
          <a:chExt cx="0" cy="0"/>
        </a:xfrm>
      </p:grpSpPr>
      <p:sp>
        <p:nvSpPr>
          <p:cNvPr id="222" name="Google Shape;222;p39"/>
          <p:cNvSpPr/>
          <p:nvPr/>
        </p:nvSpPr>
        <p:spPr>
          <a:xfrm>
            <a:off x="576927" y="41252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9"/>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39"/>
          <p:cNvCxnSpPr/>
          <p:nvPr/>
        </p:nvCxnSpPr>
        <p:spPr>
          <a:xfrm>
            <a:off x="2572500" y="4748213"/>
            <a:ext cx="3999000" cy="0"/>
          </a:xfrm>
          <a:prstGeom prst="straightConnector1">
            <a:avLst/>
          </a:prstGeom>
          <a:noFill/>
          <a:ln w="19050" cap="flat" cmpd="sng">
            <a:solidFill>
              <a:srgbClr val="DADACE"/>
            </a:solidFill>
            <a:prstDash val="solid"/>
            <a:round/>
            <a:headEnd type="none" w="med" len="med"/>
            <a:tailEnd type="none" w="med" len="med"/>
          </a:ln>
        </p:spPr>
      </p:cxnSp>
      <p:cxnSp>
        <p:nvCxnSpPr>
          <p:cNvPr id="225" name="Google Shape;225;p39"/>
          <p:cNvCxnSpPr/>
          <p:nvPr/>
        </p:nvCxnSpPr>
        <p:spPr>
          <a:xfrm>
            <a:off x="2572500" y="374619"/>
            <a:ext cx="39990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311700" y="446811"/>
            <a:ext cx="8520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34"/>
          <p:cNvSpPr txBox="1">
            <a:spLocks noGrp="1"/>
          </p:cNvSpPr>
          <p:nvPr>
            <p:ph type="subTitle" idx="1"/>
          </p:nvPr>
        </p:nvSpPr>
        <p:spPr>
          <a:xfrm>
            <a:off x="2020050" y="2890815"/>
            <a:ext cx="214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oppins"/>
              <a:buNone/>
              <a:defRPr sz="2000" b="1">
                <a:solidFill>
                  <a:schemeClr val="dk1"/>
                </a:solidFill>
                <a:latin typeface="Prata"/>
                <a:ea typeface="Prata"/>
                <a:cs typeface="Prata"/>
                <a:sym typeface="Prat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185" name="Google Shape;185;p34"/>
          <p:cNvSpPr txBox="1">
            <a:spLocks noGrp="1"/>
          </p:cNvSpPr>
          <p:nvPr>
            <p:ph type="subTitle" idx="2"/>
          </p:nvPr>
        </p:nvSpPr>
        <p:spPr>
          <a:xfrm>
            <a:off x="2020050" y="3580715"/>
            <a:ext cx="2148900" cy="9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6" name="Google Shape;186;p34"/>
          <p:cNvSpPr txBox="1">
            <a:spLocks noGrp="1"/>
          </p:cNvSpPr>
          <p:nvPr>
            <p:ph type="subTitle" idx="3"/>
          </p:nvPr>
        </p:nvSpPr>
        <p:spPr>
          <a:xfrm>
            <a:off x="4975050" y="2890824"/>
            <a:ext cx="214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oppins"/>
              <a:buNone/>
              <a:defRPr sz="2000" b="1">
                <a:solidFill>
                  <a:schemeClr val="dk1"/>
                </a:solidFill>
                <a:latin typeface="Prata"/>
                <a:ea typeface="Prata"/>
                <a:cs typeface="Prata"/>
                <a:sym typeface="Prat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187" name="Google Shape;187;p34"/>
          <p:cNvSpPr txBox="1">
            <a:spLocks noGrp="1"/>
          </p:cNvSpPr>
          <p:nvPr>
            <p:ph type="subTitle" idx="4"/>
          </p:nvPr>
        </p:nvSpPr>
        <p:spPr>
          <a:xfrm>
            <a:off x="4975050" y="3580724"/>
            <a:ext cx="2148900" cy="9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8" name="Google Shape;188;p34"/>
          <p:cNvSpPr/>
          <p:nvPr/>
        </p:nvSpPr>
        <p:spPr>
          <a:xfrm>
            <a:off x="-977400" y="304800"/>
            <a:ext cx="1608055" cy="2126429"/>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4"/>
          <p:cNvSpPr/>
          <p:nvPr/>
        </p:nvSpPr>
        <p:spPr>
          <a:xfrm>
            <a:off x="8496225" y="2717475"/>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65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6747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20000" y="3755325"/>
            <a:ext cx="32205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 name="Google Shape;16;p3"/>
          <p:cNvGrpSpPr/>
          <p:nvPr/>
        </p:nvGrpSpPr>
        <p:grpSpPr>
          <a:xfrm rot="10800000">
            <a:off x="-962314" y="1220013"/>
            <a:ext cx="3995951" cy="564600"/>
            <a:chOff x="1524913" y="922950"/>
            <a:chExt cx="6094175" cy="564600"/>
          </a:xfrm>
        </p:grpSpPr>
        <p:cxnSp>
          <p:nvCxnSpPr>
            <p:cNvPr id="17" name="Google Shape;17;p3"/>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8" name="Google Shape;18;p3"/>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title" idx="2"/>
          </p:nvPr>
        </p:nvSpPr>
        <p:spPr>
          <a:xfrm>
            <a:off x="1596700" y="265207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5"/>
          <p:cNvSpPr txBox="1">
            <a:spLocks noGrp="1"/>
          </p:cNvSpPr>
          <p:nvPr>
            <p:ph type="title" idx="3"/>
          </p:nvPr>
        </p:nvSpPr>
        <p:spPr>
          <a:xfrm>
            <a:off x="4804747" y="265207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4803700" y="3215900"/>
            <a:ext cx="2742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4"/>
          </p:nvPr>
        </p:nvSpPr>
        <p:spPr>
          <a:xfrm>
            <a:off x="1596788" y="3215900"/>
            <a:ext cx="2742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 name="Google Shape;30;p5"/>
          <p:cNvGrpSpPr/>
          <p:nvPr/>
        </p:nvGrpSpPr>
        <p:grpSpPr>
          <a:xfrm flipH="1">
            <a:off x="-2011414" y="4426670"/>
            <a:ext cx="3995951" cy="564600"/>
            <a:chOff x="1524913" y="922950"/>
            <a:chExt cx="6094175" cy="564600"/>
          </a:xfrm>
        </p:grpSpPr>
        <p:cxnSp>
          <p:nvCxnSpPr>
            <p:cNvPr id="31" name="Google Shape;31;p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2" name="Google Shape;32;p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33" name="Google Shape;33;p5"/>
          <p:cNvGrpSpPr/>
          <p:nvPr/>
        </p:nvGrpSpPr>
        <p:grpSpPr>
          <a:xfrm>
            <a:off x="7156896" y="364488"/>
            <a:ext cx="3995951" cy="564600"/>
            <a:chOff x="1524913" y="922950"/>
            <a:chExt cx="6094175" cy="564600"/>
          </a:xfrm>
        </p:grpSpPr>
        <p:cxnSp>
          <p:nvCxnSpPr>
            <p:cNvPr id="34" name="Google Shape;34;p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5" name="Google Shape;35;p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1991650" y="1354713"/>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2147050" y="3014563"/>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 name="Google Shape;41;p7"/>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7"/>
          <p:cNvGrpSpPr/>
          <p:nvPr/>
        </p:nvGrpSpPr>
        <p:grpSpPr>
          <a:xfrm rot="10800000">
            <a:off x="2574011" y="3989325"/>
            <a:ext cx="3995951" cy="564600"/>
            <a:chOff x="1524913" y="922950"/>
            <a:chExt cx="6094175" cy="564600"/>
          </a:xfrm>
        </p:grpSpPr>
        <p:cxnSp>
          <p:nvCxnSpPr>
            <p:cNvPr id="43" name="Google Shape;43;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4" name="Google Shape;44;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45" name="Google Shape;45;p7"/>
          <p:cNvGrpSpPr/>
          <p:nvPr/>
        </p:nvGrpSpPr>
        <p:grpSpPr>
          <a:xfrm>
            <a:off x="2574011" y="589575"/>
            <a:ext cx="3995951" cy="564600"/>
            <a:chOff x="1524913" y="922950"/>
            <a:chExt cx="6094175" cy="564600"/>
          </a:xfrm>
        </p:grpSpPr>
        <p:cxnSp>
          <p:nvCxnSpPr>
            <p:cNvPr id="46" name="Google Shape;46;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7" name="Google Shape;47;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48" name="Google Shape;48;p7"/>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title" idx="2"/>
          </p:nvPr>
        </p:nvSpPr>
        <p:spPr>
          <a:xfrm>
            <a:off x="2069613"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 name="Google Shape;68;p13"/>
          <p:cNvSpPr txBox="1">
            <a:spLocks noGrp="1"/>
          </p:cNvSpPr>
          <p:nvPr>
            <p:ph type="subTitle" idx="1"/>
          </p:nvPr>
        </p:nvSpPr>
        <p:spPr>
          <a:xfrm>
            <a:off x="206961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 name="Google Shape;69;p13"/>
          <p:cNvSpPr txBox="1">
            <a:spLocks noGrp="1"/>
          </p:cNvSpPr>
          <p:nvPr>
            <p:ph type="title" idx="3"/>
          </p:nvPr>
        </p:nvSpPr>
        <p:spPr>
          <a:xfrm>
            <a:off x="5922982"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 name="Google Shape;70;p13"/>
          <p:cNvSpPr txBox="1">
            <a:spLocks noGrp="1"/>
          </p:cNvSpPr>
          <p:nvPr>
            <p:ph type="subTitle" idx="4"/>
          </p:nvPr>
        </p:nvSpPr>
        <p:spPr>
          <a:xfrm>
            <a:off x="592298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title" idx="5"/>
          </p:nvPr>
        </p:nvSpPr>
        <p:spPr>
          <a:xfrm>
            <a:off x="2069613"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2" name="Google Shape;72;p13"/>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7"/>
          </p:nvPr>
        </p:nvSpPr>
        <p:spPr>
          <a:xfrm>
            <a:off x="5922982"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 name="Google Shape;74;p13"/>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9" hasCustomPrompt="1"/>
          </p:nvPr>
        </p:nvSpPr>
        <p:spPr>
          <a:xfrm>
            <a:off x="874125"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13"/>
          <p:cNvSpPr txBox="1">
            <a:spLocks noGrp="1"/>
          </p:cNvSpPr>
          <p:nvPr>
            <p:ph type="title" idx="13" hasCustomPrompt="1"/>
          </p:nvPr>
        </p:nvSpPr>
        <p:spPr>
          <a:xfrm>
            <a:off x="874125"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 name="Google Shape;77;p13"/>
          <p:cNvSpPr txBox="1">
            <a:spLocks noGrp="1"/>
          </p:cNvSpPr>
          <p:nvPr>
            <p:ph type="title" idx="14" hasCustomPrompt="1"/>
          </p:nvPr>
        </p:nvSpPr>
        <p:spPr>
          <a:xfrm>
            <a:off x="4724300"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3"/>
          <p:cNvSpPr txBox="1">
            <a:spLocks noGrp="1"/>
          </p:cNvSpPr>
          <p:nvPr>
            <p:ph type="title" idx="15" hasCustomPrompt="1"/>
          </p:nvPr>
        </p:nvSpPr>
        <p:spPr>
          <a:xfrm>
            <a:off x="4724300"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13"/>
          <p:cNvSpPr/>
          <p:nvPr/>
        </p:nvSpPr>
        <p:spPr>
          <a:xfrm>
            <a:off x="-861625" y="-13516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74465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3798925" y="3022044"/>
            <a:ext cx="43602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3" name="Google Shape;83;p14"/>
          <p:cNvSpPr txBox="1">
            <a:spLocks noGrp="1"/>
          </p:cNvSpPr>
          <p:nvPr>
            <p:ph type="subTitle" idx="1"/>
          </p:nvPr>
        </p:nvSpPr>
        <p:spPr>
          <a:xfrm>
            <a:off x="3798925" y="1589556"/>
            <a:ext cx="4784100" cy="127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4"/>
          <p:cNvSpPr/>
          <p:nvPr/>
        </p:nvSpPr>
        <p:spPr>
          <a:xfrm>
            <a:off x="77446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
  <p:cSld name="CUSTOM_8">
    <p:spTree>
      <p:nvGrpSpPr>
        <p:cNvPr id="1" name="Shape 85"/>
        <p:cNvGrpSpPr/>
        <p:nvPr/>
      </p:nvGrpSpPr>
      <p:grpSpPr>
        <a:xfrm>
          <a:off x="0" y="0"/>
          <a:ext cx="0" cy="0"/>
          <a:chOff x="0" y="0"/>
          <a:chExt cx="0" cy="0"/>
        </a:xfrm>
      </p:grpSpPr>
      <p:sp>
        <p:nvSpPr>
          <p:cNvPr id="86" name="Google Shape;86;p15"/>
          <p:cNvSpPr txBox="1">
            <a:spLocks noGrp="1"/>
          </p:cNvSpPr>
          <p:nvPr>
            <p:ph type="subTitle" idx="1"/>
          </p:nvPr>
        </p:nvSpPr>
        <p:spPr>
          <a:xfrm>
            <a:off x="1309200" y="3487862"/>
            <a:ext cx="6525600" cy="88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 name="Google Shape;87;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5"/>
          <p:cNvSpPr/>
          <p:nvPr/>
        </p:nvSpPr>
        <p:spPr>
          <a:xfrm>
            <a:off x="-617962"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7988313"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6"/>
          <p:cNvSpPr txBox="1">
            <a:spLocks noGrp="1"/>
          </p:cNvSpPr>
          <p:nvPr>
            <p:ph type="title" idx="2"/>
          </p:nvPr>
        </p:nvSpPr>
        <p:spPr>
          <a:xfrm>
            <a:off x="1101175"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3" name="Google Shape;93;p16"/>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16"/>
          <p:cNvSpPr txBox="1">
            <a:spLocks noGrp="1"/>
          </p:cNvSpPr>
          <p:nvPr>
            <p:ph type="title" idx="3"/>
          </p:nvPr>
        </p:nvSpPr>
        <p:spPr>
          <a:xfrm>
            <a:off x="3578947"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 name="Google Shape;95;p16"/>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6"/>
          <p:cNvSpPr txBox="1">
            <a:spLocks noGrp="1"/>
          </p:cNvSpPr>
          <p:nvPr>
            <p:ph type="title" idx="5"/>
          </p:nvPr>
        </p:nvSpPr>
        <p:spPr>
          <a:xfrm>
            <a:off x="1101175"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7" name="Google Shape;97;p16"/>
          <p:cNvSpPr txBox="1">
            <a:spLocks noGrp="1"/>
          </p:cNvSpPr>
          <p:nvPr>
            <p:ph type="subTitle" idx="6"/>
          </p:nvPr>
        </p:nvSpPr>
        <p:spPr>
          <a:xfrm>
            <a:off x="1101175"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 name="Google Shape;98;p16"/>
          <p:cNvSpPr txBox="1">
            <a:spLocks noGrp="1"/>
          </p:cNvSpPr>
          <p:nvPr>
            <p:ph type="title" idx="7"/>
          </p:nvPr>
        </p:nvSpPr>
        <p:spPr>
          <a:xfrm>
            <a:off x="3578947"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9" name="Google Shape;99;p16"/>
          <p:cNvSpPr txBox="1">
            <a:spLocks noGrp="1"/>
          </p:cNvSpPr>
          <p:nvPr>
            <p:ph type="subTitle" idx="8"/>
          </p:nvPr>
        </p:nvSpPr>
        <p:spPr>
          <a:xfrm>
            <a:off x="3578948"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6"/>
          <p:cNvSpPr txBox="1">
            <a:spLocks noGrp="1"/>
          </p:cNvSpPr>
          <p:nvPr>
            <p:ph type="title" idx="9"/>
          </p:nvPr>
        </p:nvSpPr>
        <p:spPr>
          <a:xfrm>
            <a:off x="6056725"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1" name="Google Shape;101;p16"/>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16"/>
          <p:cNvSpPr txBox="1">
            <a:spLocks noGrp="1"/>
          </p:cNvSpPr>
          <p:nvPr>
            <p:ph type="title" idx="14"/>
          </p:nvPr>
        </p:nvSpPr>
        <p:spPr>
          <a:xfrm>
            <a:off x="6056725"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3" name="Google Shape;103;p16"/>
          <p:cNvSpPr txBox="1">
            <a:spLocks noGrp="1"/>
          </p:cNvSpPr>
          <p:nvPr>
            <p:ph type="subTitle" idx="15"/>
          </p:nvPr>
        </p:nvSpPr>
        <p:spPr>
          <a:xfrm>
            <a:off x="6056727"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16"/>
          <p:cNvSpPr/>
          <p:nvPr/>
        </p:nvSpPr>
        <p:spPr>
          <a:xfrm>
            <a:off x="-1096898" y="3853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8428278" y="280016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1pPr>
            <a:lvl2pPr lvl="1"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2pPr>
            <a:lvl3pPr lvl="2"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3pPr>
            <a:lvl4pPr lvl="3"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4pPr>
            <a:lvl5pPr lvl="4"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5pPr>
            <a:lvl6pPr lvl="5"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6pPr>
            <a:lvl7pPr lvl="6"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7pPr>
            <a:lvl8pPr lvl="7"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8pPr>
            <a:lvl9pPr lvl="8"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00000"/>
              </a:lnSpc>
              <a:spcBef>
                <a:spcPts val="1600"/>
              </a:spcBef>
              <a:spcAft>
                <a:spcPts val="160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 id="2147483659" r:id="rId6"/>
    <p:sldLayoutId id="2147483660" r:id="rId7"/>
    <p:sldLayoutId id="2147483661" r:id="rId8"/>
    <p:sldLayoutId id="2147483662" r:id="rId9"/>
    <p:sldLayoutId id="2147483663" r:id="rId10"/>
    <p:sldLayoutId id="2147483664" r:id="rId11"/>
    <p:sldLayoutId id="2147483669" r:id="rId12"/>
    <p:sldLayoutId id="2147483672" r:id="rId13"/>
    <p:sldLayoutId id="2147483676" r:id="rId14"/>
    <p:sldLayoutId id="2147483683" r:id="rId15"/>
    <p:sldLayoutId id="2147483684" r:id="rId16"/>
    <p:sldLayoutId id="2147483685" r:id="rId17"/>
    <p:sldLayoutId id="214748368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t>Stock</a:t>
            </a:r>
            <a:br>
              <a:rPr lang="en" b="0" dirty="0"/>
            </a:br>
            <a:r>
              <a:rPr lang="en-IN" b="0" dirty="0"/>
              <a:t>P</a:t>
            </a:r>
            <a:r>
              <a:rPr lang="en" dirty="0"/>
              <a:t>rice Prediction</a:t>
            </a:r>
            <a:endParaRPr b="0" dirty="0"/>
          </a:p>
        </p:txBody>
      </p:sp>
      <p:sp>
        <p:nvSpPr>
          <p:cNvPr id="236" name="Google Shape;236;p42"/>
          <p:cNvSpPr/>
          <p:nvPr/>
        </p:nvSpPr>
        <p:spPr>
          <a:xfrm>
            <a:off x="777837" y="3724613"/>
            <a:ext cx="4003500" cy="6291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2"/>
          <p:cNvSpPr txBox="1">
            <a:spLocks noGrp="1"/>
          </p:cNvSpPr>
          <p:nvPr>
            <p:ph type="subTitle" idx="1"/>
          </p:nvPr>
        </p:nvSpPr>
        <p:spPr>
          <a:xfrm>
            <a:off x="1401375" y="3695341"/>
            <a:ext cx="2756400" cy="7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Using Machine Learning </a:t>
            </a:r>
            <a:r>
              <a:rPr lang="en-IN" dirty="0"/>
              <a:t>Algorithms</a:t>
            </a:r>
            <a:endParaRPr dirty="0"/>
          </a:p>
        </p:txBody>
      </p:sp>
      <p:sp>
        <p:nvSpPr>
          <p:cNvPr id="238" name="Google Shape;238;p42"/>
          <p:cNvSpPr/>
          <p:nvPr/>
        </p:nvSpPr>
        <p:spPr>
          <a:xfrm>
            <a:off x="8548675" y="3328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42"/>
          <p:cNvPicPr preferRelativeResize="0"/>
          <p:nvPr/>
        </p:nvPicPr>
        <p:blipFill rotWithShape="1">
          <a:blip r:embed="rId3">
            <a:alphaModFix/>
          </a:blip>
          <a:srcRect l="60513" t="15763" r="16584" b="61860"/>
          <a:stretch/>
        </p:blipFill>
        <p:spPr>
          <a:xfrm>
            <a:off x="5229750" y="1119250"/>
            <a:ext cx="1094076" cy="1068950"/>
          </a:xfrm>
          <a:prstGeom prst="rect">
            <a:avLst/>
          </a:prstGeom>
          <a:noFill/>
          <a:ln>
            <a:noFill/>
          </a:ln>
        </p:spPr>
      </p:pic>
      <p:cxnSp>
        <p:nvCxnSpPr>
          <p:cNvPr id="240" name="Google Shape;240;p42"/>
          <p:cNvCxnSpPr/>
          <p:nvPr/>
        </p:nvCxnSpPr>
        <p:spPr>
          <a:xfrm>
            <a:off x="780087" y="3529013"/>
            <a:ext cx="3999000" cy="0"/>
          </a:xfrm>
          <a:prstGeom prst="straightConnector1">
            <a:avLst/>
          </a:prstGeom>
          <a:noFill/>
          <a:ln w="19050" cap="flat" cmpd="sng">
            <a:solidFill>
              <a:srgbClr val="DADACE"/>
            </a:solidFill>
            <a:prstDash val="solid"/>
            <a:round/>
            <a:headEnd type="none" w="med" len="med"/>
            <a:tailEnd type="none" w="med" len="med"/>
          </a:ln>
        </p:spPr>
      </p:cxnSp>
      <p:grpSp>
        <p:nvGrpSpPr>
          <p:cNvPr id="241" name="Google Shape;241;p42"/>
          <p:cNvGrpSpPr/>
          <p:nvPr/>
        </p:nvGrpSpPr>
        <p:grpSpPr>
          <a:xfrm>
            <a:off x="781611" y="713513"/>
            <a:ext cx="3995951" cy="564600"/>
            <a:chOff x="1524913" y="922950"/>
            <a:chExt cx="6094175" cy="564600"/>
          </a:xfrm>
        </p:grpSpPr>
        <p:cxnSp>
          <p:nvCxnSpPr>
            <p:cNvPr id="242" name="Google Shape;242;p42"/>
            <p:cNvCxnSpPr/>
            <p:nvPr/>
          </p:nvCxnSpPr>
          <p:spPr>
            <a:xfrm rot="10800000" flipH="1">
              <a:off x="1524913" y="922950"/>
              <a:ext cx="2916000" cy="564600"/>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243" name="Google Shape;243;p42"/>
            <p:cNvCxnSpPr/>
            <p:nvPr/>
          </p:nvCxnSpPr>
          <p:spPr>
            <a:xfrm rot="10800000">
              <a:off x="4437888" y="923225"/>
              <a:ext cx="3181200" cy="563400"/>
            </a:xfrm>
            <a:prstGeom prst="curvedConnector3">
              <a:avLst>
                <a:gd name="adj1" fmla="val 50000"/>
              </a:avLst>
            </a:prstGeom>
            <a:noFill/>
            <a:ln w="19050" cap="flat" cmpd="sng">
              <a:solidFill>
                <a:schemeClr val="lt2"/>
              </a:solidFill>
              <a:prstDash val="solid"/>
              <a:round/>
              <a:headEnd type="none" w="med" len="med"/>
              <a:tailEnd type="none" w="med" len="med"/>
            </a:ln>
          </p:spPr>
        </p:cxnSp>
      </p:grpSp>
      <p:grpSp>
        <p:nvGrpSpPr>
          <p:cNvPr id="54" name="Google Shape;3123;p83">
            <a:extLst>
              <a:ext uri="{FF2B5EF4-FFF2-40B4-BE49-F238E27FC236}">
                <a16:creationId xmlns:a16="http://schemas.microsoft.com/office/drawing/2014/main" id="{F353D1BF-A2DB-A87B-5FA1-B05CC112560A}"/>
              </a:ext>
            </a:extLst>
          </p:cNvPr>
          <p:cNvGrpSpPr/>
          <p:nvPr/>
        </p:nvGrpSpPr>
        <p:grpSpPr>
          <a:xfrm>
            <a:off x="5300663" y="2307455"/>
            <a:ext cx="3063250" cy="1635176"/>
            <a:chOff x="233350" y="949250"/>
            <a:chExt cx="7137300" cy="3802300"/>
          </a:xfrm>
        </p:grpSpPr>
        <p:sp>
          <p:nvSpPr>
            <p:cNvPr id="55" name="Google Shape;3124;p83">
              <a:extLst>
                <a:ext uri="{FF2B5EF4-FFF2-40B4-BE49-F238E27FC236}">
                  <a16:creationId xmlns:a16="http://schemas.microsoft.com/office/drawing/2014/main" id="{69BE0AB5-3B26-FB2F-6C0E-1DF4E981E26A}"/>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25;p83">
              <a:extLst>
                <a:ext uri="{FF2B5EF4-FFF2-40B4-BE49-F238E27FC236}">
                  <a16:creationId xmlns:a16="http://schemas.microsoft.com/office/drawing/2014/main" id="{700712DE-2DDD-7C31-C7FB-9437BA9028B7}"/>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26;p83">
              <a:extLst>
                <a:ext uri="{FF2B5EF4-FFF2-40B4-BE49-F238E27FC236}">
                  <a16:creationId xmlns:a16="http://schemas.microsoft.com/office/drawing/2014/main" id="{7CB1DC3C-32AD-A692-04D7-D20A7535F9B3}"/>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27;p83">
              <a:extLst>
                <a:ext uri="{FF2B5EF4-FFF2-40B4-BE49-F238E27FC236}">
                  <a16:creationId xmlns:a16="http://schemas.microsoft.com/office/drawing/2014/main" id="{32AD0596-904D-B25C-333D-3AC10806AAED}"/>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28;p83">
              <a:extLst>
                <a:ext uri="{FF2B5EF4-FFF2-40B4-BE49-F238E27FC236}">
                  <a16:creationId xmlns:a16="http://schemas.microsoft.com/office/drawing/2014/main" id="{DA67EDDD-A672-542F-DD28-D3753129CF6D}"/>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29;p83">
              <a:extLst>
                <a:ext uri="{FF2B5EF4-FFF2-40B4-BE49-F238E27FC236}">
                  <a16:creationId xmlns:a16="http://schemas.microsoft.com/office/drawing/2014/main" id="{05CD6CAA-B62A-AB43-AAEF-F586883EF35A}"/>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30;p83">
              <a:extLst>
                <a:ext uri="{FF2B5EF4-FFF2-40B4-BE49-F238E27FC236}">
                  <a16:creationId xmlns:a16="http://schemas.microsoft.com/office/drawing/2014/main" id="{E0051C8D-E8D7-36D2-4F20-9C2112D5167C}"/>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31;p83">
              <a:extLst>
                <a:ext uri="{FF2B5EF4-FFF2-40B4-BE49-F238E27FC236}">
                  <a16:creationId xmlns:a16="http://schemas.microsoft.com/office/drawing/2014/main" id="{AF7EEA3F-1FDC-3615-1CB1-C85C399C158C}"/>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32;p83">
              <a:extLst>
                <a:ext uri="{FF2B5EF4-FFF2-40B4-BE49-F238E27FC236}">
                  <a16:creationId xmlns:a16="http://schemas.microsoft.com/office/drawing/2014/main" id="{0116626D-BFE7-70CC-4386-D3FADF456C29}"/>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133;p83">
              <a:extLst>
                <a:ext uri="{FF2B5EF4-FFF2-40B4-BE49-F238E27FC236}">
                  <a16:creationId xmlns:a16="http://schemas.microsoft.com/office/drawing/2014/main" id="{42219593-061B-8079-A469-115C74E7023D}"/>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134;p83">
              <a:extLst>
                <a:ext uri="{FF2B5EF4-FFF2-40B4-BE49-F238E27FC236}">
                  <a16:creationId xmlns:a16="http://schemas.microsoft.com/office/drawing/2014/main" id="{2B5BF466-951F-98AF-FF07-9471F1E5576A}"/>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135;p83">
              <a:extLst>
                <a:ext uri="{FF2B5EF4-FFF2-40B4-BE49-F238E27FC236}">
                  <a16:creationId xmlns:a16="http://schemas.microsoft.com/office/drawing/2014/main" id="{84FA7CE5-2B03-B14E-8574-7F43F74B426D}"/>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136;p83">
              <a:extLst>
                <a:ext uri="{FF2B5EF4-FFF2-40B4-BE49-F238E27FC236}">
                  <a16:creationId xmlns:a16="http://schemas.microsoft.com/office/drawing/2014/main" id="{96D3E13F-5D05-A48A-08C0-A5048DD8AF16}"/>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137;p83">
              <a:extLst>
                <a:ext uri="{FF2B5EF4-FFF2-40B4-BE49-F238E27FC236}">
                  <a16:creationId xmlns:a16="http://schemas.microsoft.com/office/drawing/2014/main" id="{FF74961F-EFA5-3C00-D8CA-9590A39A6501}"/>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138;p83">
              <a:extLst>
                <a:ext uri="{FF2B5EF4-FFF2-40B4-BE49-F238E27FC236}">
                  <a16:creationId xmlns:a16="http://schemas.microsoft.com/office/drawing/2014/main" id="{9A4D0990-D914-3035-5138-9F8840432BDC}"/>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139;p83">
              <a:extLst>
                <a:ext uri="{FF2B5EF4-FFF2-40B4-BE49-F238E27FC236}">
                  <a16:creationId xmlns:a16="http://schemas.microsoft.com/office/drawing/2014/main" id="{C5973E18-EF1A-B1AF-D531-294B6EEDA288}"/>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140;p83">
              <a:extLst>
                <a:ext uri="{FF2B5EF4-FFF2-40B4-BE49-F238E27FC236}">
                  <a16:creationId xmlns:a16="http://schemas.microsoft.com/office/drawing/2014/main" id="{E02B2283-75D3-6080-8A02-A8681863271B}"/>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141;p83">
              <a:extLst>
                <a:ext uri="{FF2B5EF4-FFF2-40B4-BE49-F238E27FC236}">
                  <a16:creationId xmlns:a16="http://schemas.microsoft.com/office/drawing/2014/main" id="{9D4969CB-03FC-A7AD-884D-D005FA44C08C}"/>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142;p83">
              <a:extLst>
                <a:ext uri="{FF2B5EF4-FFF2-40B4-BE49-F238E27FC236}">
                  <a16:creationId xmlns:a16="http://schemas.microsoft.com/office/drawing/2014/main" id="{576858E0-32C1-7884-8ACB-0630E3CB0D71}"/>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143;p83">
              <a:extLst>
                <a:ext uri="{FF2B5EF4-FFF2-40B4-BE49-F238E27FC236}">
                  <a16:creationId xmlns:a16="http://schemas.microsoft.com/office/drawing/2014/main" id="{8EC0A542-B953-1285-0D2F-4A5FD14757F1}"/>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144;p83">
              <a:extLst>
                <a:ext uri="{FF2B5EF4-FFF2-40B4-BE49-F238E27FC236}">
                  <a16:creationId xmlns:a16="http://schemas.microsoft.com/office/drawing/2014/main" id="{489CC746-138D-AC21-5898-15E422F86564}"/>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145;p83">
              <a:extLst>
                <a:ext uri="{FF2B5EF4-FFF2-40B4-BE49-F238E27FC236}">
                  <a16:creationId xmlns:a16="http://schemas.microsoft.com/office/drawing/2014/main" id="{EDDC1DDC-11D5-05C9-94C4-CDD81A47A0A9}"/>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146;p83">
              <a:extLst>
                <a:ext uri="{FF2B5EF4-FFF2-40B4-BE49-F238E27FC236}">
                  <a16:creationId xmlns:a16="http://schemas.microsoft.com/office/drawing/2014/main" id="{608A2BA3-A244-ED6F-A780-2DE761FF4D79}"/>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147;p83">
              <a:extLst>
                <a:ext uri="{FF2B5EF4-FFF2-40B4-BE49-F238E27FC236}">
                  <a16:creationId xmlns:a16="http://schemas.microsoft.com/office/drawing/2014/main" id="{B0DED699-0821-FD07-1D75-81717344203C}"/>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148;p83">
              <a:extLst>
                <a:ext uri="{FF2B5EF4-FFF2-40B4-BE49-F238E27FC236}">
                  <a16:creationId xmlns:a16="http://schemas.microsoft.com/office/drawing/2014/main" id="{A1E1D68B-6C9C-7FC2-675E-7A6D3DDF1BD9}"/>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149;p83">
              <a:extLst>
                <a:ext uri="{FF2B5EF4-FFF2-40B4-BE49-F238E27FC236}">
                  <a16:creationId xmlns:a16="http://schemas.microsoft.com/office/drawing/2014/main" id="{9E737FFB-FA01-7281-5BCF-33EE136BD113}"/>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150;p83">
              <a:extLst>
                <a:ext uri="{FF2B5EF4-FFF2-40B4-BE49-F238E27FC236}">
                  <a16:creationId xmlns:a16="http://schemas.microsoft.com/office/drawing/2014/main" id="{1DE9C118-BAC5-7934-0D2C-D109D868AE4C}"/>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151;p83">
              <a:extLst>
                <a:ext uri="{FF2B5EF4-FFF2-40B4-BE49-F238E27FC236}">
                  <a16:creationId xmlns:a16="http://schemas.microsoft.com/office/drawing/2014/main" id="{D550C39F-C6E2-77AB-D5A6-741251E0132A}"/>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152;p83">
              <a:extLst>
                <a:ext uri="{FF2B5EF4-FFF2-40B4-BE49-F238E27FC236}">
                  <a16:creationId xmlns:a16="http://schemas.microsoft.com/office/drawing/2014/main" id="{A7C23AF8-6CA7-635A-FF57-C24CD3D0DEAE}"/>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153;p83">
              <a:extLst>
                <a:ext uri="{FF2B5EF4-FFF2-40B4-BE49-F238E27FC236}">
                  <a16:creationId xmlns:a16="http://schemas.microsoft.com/office/drawing/2014/main" id="{83A11402-E59C-6180-0200-E443261931D6}"/>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154;p83">
              <a:extLst>
                <a:ext uri="{FF2B5EF4-FFF2-40B4-BE49-F238E27FC236}">
                  <a16:creationId xmlns:a16="http://schemas.microsoft.com/office/drawing/2014/main" id="{4326B0A4-08DE-069F-4C26-4CE5657FCD27}"/>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155;p83">
              <a:extLst>
                <a:ext uri="{FF2B5EF4-FFF2-40B4-BE49-F238E27FC236}">
                  <a16:creationId xmlns:a16="http://schemas.microsoft.com/office/drawing/2014/main" id="{29109934-883F-D4DD-F29A-0EFE153AFB85}"/>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156;p83">
              <a:extLst>
                <a:ext uri="{FF2B5EF4-FFF2-40B4-BE49-F238E27FC236}">
                  <a16:creationId xmlns:a16="http://schemas.microsoft.com/office/drawing/2014/main" id="{141668D5-57D4-F39E-13F0-6E7C9CCDECD7}"/>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157;p83">
              <a:extLst>
                <a:ext uri="{FF2B5EF4-FFF2-40B4-BE49-F238E27FC236}">
                  <a16:creationId xmlns:a16="http://schemas.microsoft.com/office/drawing/2014/main" id="{5F462CAA-476E-6276-37D6-6FB3DCAD13D4}"/>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158;p83">
              <a:extLst>
                <a:ext uri="{FF2B5EF4-FFF2-40B4-BE49-F238E27FC236}">
                  <a16:creationId xmlns:a16="http://schemas.microsoft.com/office/drawing/2014/main" id="{FEFC0E2F-8653-B773-08E9-A8D0B14A9AD5}"/>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159;p83">
              <a:extLst>
                <a:ext uri="{FF2B5EF4-FFF2-40B4-BE49-F238E27FC236}">
                  <a16:creationId xmlns:a16="http://schemas.microsoft.com/office/drawing/2014/main" id="{0FB43182-FF16-A58F-E6ED-6705D7092988}"/>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160;p83">
              <a:extLst>
                <a:ext uri="{FF2B5EF4-FFF2-40B4-BE49-F238E27FC236}">
                  <a16:creationId xmlns:a16="http://schemas.microsoft.com/office/drawing/2014/main" id="{9ABAD7FF-628D-921C-AA12-785600778546}"/>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161;p83">
              <a:extLst>
                <a:ext uri="{FF2B5EF4-FFF2-40B4-BE49-F238E27FC236}">
                  <a16:creationId xmlns:a16="http://schemas.microsoft.com/office/drawing/2014/main" id="{CC2BCF61-6EF0-26B7-9708-1E085AE40D69}"/>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162;p83">
              <a:extLst>
                <a:ext uri="{FF2B5EF4-FFF2-40B4-BE49-F238E27FC236}">
                  <a16:creationId xmlns:a16="http://schemas.microsoft.com/office/drawing/2014/main" id="{49AD80EB-A461-406E-10E3-E89EF21C4604}"/>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163;p83">
              <a:extLst>
                <a:ext uri="{FF2B5EF4-FFF2-40B4-BE49-F238E27FC236}">
                  <a16:creationId xmlns:a16="http://schemas.microsoft.com/office/drawing/2014/main" id="{2B243D44-7502-1A58-FEB8-864622F9A88E}"/>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164;p83">
              <a:extLst>
                <a:ext uri="{FF2B5EF4-FFF2-40B4-BE49-F238E27FC236}">
                  <a16:creationId xmlns:a16="http://schemas.microsoft.com/office/drawing/2014/main" id="{F2F21C5D-DDB7-46EA-FB26-D8876970FCDC}"/>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165;p83">
              <a:extLst>
                <a:ext uri="{FF2B5EF4-FFF2-40B4-BE49-F238E27FC236}">
                  <a16:creationId xmlns:a16="http://schemas.microsoft.com/office/drawing/2014/main" id="{C5C93C96-7647-848B-1743-31EBCBBCF7F3}"/>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166;p83">
              <a:extLst>
                <a:ext uri="{FF2B5EF4-FFF2-40B4-BE49-F238E27FC236}">
                  <a16:creationId xmlns:a16="http://schemas.microsoft.com/office/drawing/2014/main" id="{3C680DAB-2FC0-5201-9281-384382CA62D0}"/>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167;p83">
              <a:extLst>
                <a:ext uri="{FF2B5EF4-FFF2-40B4-BE49-F238E27FC236}">
                  <a16:creationId xmlns:a16="http://schemas.microsoft.com/office/drawing/2014/main" id="{A605DE1B-3EEE-5FAC-879A-C6B2E922270F}"/>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168;p83">
              <a:extLst>
                <a:ext uri="{FF2B5EF4-FFF2-40B4-BE49-F238E27FC236}">
                  <a16:creationId xmlns:a16="http://schemas.microsoft.com/office/drawing/2014/main" id="{1A506F44-38C1-A31F-6784-B86212B84993}"/>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169;p83">
              <a:extLst>
                <a:ext uri="{FF2B5EF4-FFF2-40B4-BE49-F238E27FC236}">
                  <a16:creationId xmlns:a16="http://schemas.microsoft.com/office/drawing/2014/main" id="{EC81122B-973D-C2C9-1679-8CA3C6B7C3D4}"/>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170;p83">
              <a:extLst>
                <a:ext uri="{FF2B5EF4-FFF2-40B4-BE49-F238E27FC236}">
                  <a16:creationId xmlns:a16="http://schemas.microsoft.com/office/drawing/2014/main" id="{DDB560DD-1EF2-481F-1E8D-155EEFD8F301}"/>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171;p83">
              <a:extLst>
                <a:ext uri="{FF2B5EF4-FFF2-40B4-BE49-F238E27FC236}">
                  <a16:creationId xmlns:a16="http://schemas.microsoft.com/office/drawing/2014/main" id="{23E92323-98B6-4A39-A2DB-F4504921E494}"/>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172;p83">
              <a:extLst>
                <a:ext uri="{FF2B5EF4-FFF2-40B4-BE49-F238E27FC236}">
                  <a16:creationId xmlns:a16="http://schemas.microsoft.com/office/drawing/2014/main" id="{7F5B2217-0DDE-1E6A-69D6-61BC0CBDDA02}"/>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173;p83">
              <a:extLst>
                <a:ext uri="{FF2B5EF4-FFF2-40B4-BE49-F238E27FC236}">
                  <a16:creationId xmlns:a16="http://schemas.microsoft.com/office/drawing/2014/main" id="{08B5D842-7D27-263F-432E-488AE157F954}"/>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174;p83">
              <a:extLst>
                <a:ext uri="{FF2B5EF4-FFF2-40B4-BE49-F238E27FC236}">
                  <a16:creationId xmlns:a16="http://schemas.microsoft.com/office/drawing/2014/main" id="{E3F95284-85D0-003D-A258-4287BF64E695}"/>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56"/>
          <p:cNvPicPr preferRelativeResize="0"/>
          <p:nvPr/>
        </p:nvPicPr>
        <p:blipFill rotWithShape="1">
          <a:blip r:embed="rId3">
            <a:alphaModFix/>
          </a:blip>
          <a:srcRect l="19908" t="29118" r="52122" b="26234"/>
          <a:stretch/>
        </p:blipFill>
        <p:spPr>
          <a:xfrm>
            <a:off x="4833075" y="1067850"/>
            <a:ext cx="1821886" cy="2908376"/>
          </a:xfrm>
          <a:prstGeom prst="rect">
            <a:avLst/>
          </a:prstGeom>
          <a:noFill/>
          <a:ln>
            <a:noFill/>
          </a:ln>
        </p:spPr>
      </p:pic>
      <p:sp>
        <p:nvSpPr>
          <p:cNvPr id="388" name="Google Shape;388;p56"/>
          <p:cNvSpPr txBox="1">
            <a:spLocks noGrp="1"/>
          </p:cNvSpPr>
          <p:nvPr>
            <p:ph type="title"/>
          </p:nvPr>
        </p:nvSpPr>
        <p:spPr>
          <a:xfrm>
            <a:off x="720000" y="1427700"/>
            <a:ext cx="5657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brief story</a:t>
            </a:r>
            <a:endParaRPr/>
          </a:p>
        </p:txBody>
      </p:sp>
      <p:sp>
        <p:nvSpPr>
          <p:cNvPr id="389" name="Google Shape;389;p56"/>
          <p:cNvSpPr txBox="1">
            <a:spLocks noGrp="1"/>
          </p:cNvSpPr>
          <p:nvPr>
            <p:ph type="body" idx="1"/>
          </p:nvPr>
        </p:nvSpPr>
        <p:spPr>
          <a:xfrm>
            <a:off x="667151" y="2213999"/>
            <a:ext cx="4332949" cy="2515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used Time-series prediction in which it uses the continous data in a period of time to predict the result in the next time unit.</a:t>
            </a:r>
          </a:p>
          <a:p>
            <a:pPr marL="0" lvl="0" indent="0" algn="l" rtl="0">
              <a:spcBef>
                <a:spcPts val="0"/>
              </a:spcBef>
              <a:spcAft>
                <a:spcPts val="0"/>
              </a:spcAft>
              <a:buNone/>
            </a:pPr>
            <a:r>
              <a:rPr lang="en" dirty="0"/>
              <a:t>Only open price is considered for processing.</a:t>
            </a:r>
          </a:p>
          <a:p>
            <a:pPr marL="0" lvl="0" indent="0" algn="l" rtl="0">
              <a:spcBef>
                <a:spcPts val="0"/>
              </a:spcBef>
              <a:spcAft>
                <a:spcPts val="0"/>
              </a:spcAft>
              <a:buNone/>
            </a:pPr>
            <a:endParaRPr lang="en" dirty="0"/>
          </a:p>
          <a:p>
            <a:pPr marL="0" lvl="0" indent="0" algn="l" rtl="0">
              <a:spcBef>
                <a:spcPts val="0"/>
              </a:spcBef>
              <a:spcAft>
                <a:spcPts val="0"/>
              </a:spcAft>
              <a:buNone/>
            </a:pPr>
            <a:r>
              <a:rPr lang="en-IN" dirty="0"/>
              <a:t>W</a:t>
            </a:r>
            <a:r>
              <a:rPr lang="en" dirty="0"/>
              <a:t>e have used the following ML algorithms :</a:t>
            </a:r>
            <a:endParaRPr dirty="0"/>
          </a:p>
          <a:p>
            <a:pPr marL="457200" lvl="0" indent="-317500" algn="l" rtl="0">
              <a:spcBef>
                <a:spcPts val="1600"/>
              </a:spcBef>
              <a:spcAft>
                <a:spcPts val="0"/>
              </a:spcAft>
              <a:buSzPts val="1400"/>
              <a:buChar char="●"/>
            </a:pPr>
            <a:r>
              <a:rPr lang="en-US" dirty="0"/>
              <a:t>Simple linear Regression</a:t>
            </a:r>
            <a:endParaRPr dirty="0"/>
          </a:p>
          <a:p>
            <a:pPr marL="457200" lvl="0" indent="-317500" algn="l" rtl="0">
              <a:spcBef>
                <a:spcPts val="0"/>
              </a:spcBef>
              <a:spcAft>
                <a:spcPts val="0"/>
              </a:spcAft>
              <a:buSzPts val="1400"/>
              <a:buChar char="●"/>
            </a:pPr>
            <a:r>
              <a:rPr lang="en" dirty="0"/>
              <a:t>Support vector Regression</a:t>
            </a:r>
            <a:endParaRPr dirty="0"/>
          </a:p>
          <a:p>
            <a:pPr marL="457200" lvl="0" indent="-317500" algn="l" rtl="0">
              <a:spcBef>
                <a:spcPts val="0"/>
              </a:spcBef>
              <a:spcAft>
                <a:spcPts val="0"/>
              </a:spcAft>
              <a:buSzPts val="1400"/>
              <a:buChar char="●"/>
            </a:pPr>
            <a:r>
              <a:rPr lang="en" dirty="0"/>
              <a:t>Decision tree Regression</a:t>
            </a:r>
          </a:p>
          <a:p>
            <a:pPr marL="457200" lvl="0" indent="-317500" algn="l" rtl="0">
              <a:spcBef>
                <a:spcPts val="0"/>
              </a:spcBef>
              <a:spcAft>
                <a:spcPts val="0"/>
              </a:spcAft>
              <a:buSzPts val="1400"/>
              <a:buChar char="●"/>
            </a:pPr>
            <a:r>
              <a:rPr lang="en" dirty="0"/>
              <a:t> Random forest Regression</a:t>
            </a:r>
            <a:endParaRPr dirty="0"/>
          </a:p>
          <a:p>
            <a:pPr marL="0" lvl="0" indent="0" algn="l" rtl="0">
              <a:spcBef>
                <a:spcPts val="1600"/>
              </a:spcBef>
              <a:spcAft>
                <a:spcPts val="1600"/>
              </a:spcAft>
              <a:buNone/>
            </a:pPr>
            <a:endParaRPr dirty="0"/>
          </a:p>
        </p:txBody>
      </p:sp>
      <p:sp>
        <p:nvSpPr>
          <p:cNvPr id="390" name="Google Shape;390;p56"/>
          <p:cNvSpPr/>
          <p:nvPr/>
        </p:nvSpPr>
        <p:spPr>
          <a:xfrm>
            <a:off x="5214050" y="44739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56"/>
          <p:cNvCxnSpPr/>
          <p:nvPr/>
        </p:nvCxnSpPr>
        <p:spPr>
          <a:xfrm>
            <a:off x="618735" y="2057658"/>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92" name="Google Shape;392;p56"/>
          <p:cNvGrpSpPr/>
          <p:nvPr/>
        </p:nvGrpSpPr>
        <p:grpSpPr>
          <a:xfrm>
            <a:off x="618647" y="1067853"/>
            <a:ext cx="2523598" cy="356601"/>
            <a:chOff x="1524913" y="922950"/>
            <a:chExt cx="6094175" cy="564600"/>
          </a:xfrm>
        </p:grpSpPr>
        <p:cxnSp>
          <p:nvCxnSpPr>
            <p:cNvPr id="393" name="Google Shape;393;p56"/>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94" name="Google Shape;394;p56"/>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pic>
        <p:nvPicPr>
          <p:cNvPr id="395" name="Google Shape;395;p56"/>
          <p:cNvPicPr preferRelativeResize="0"/>
          <p:nvPr/>
        </p:nvPicPr>
        <p:blipFill rotWithShape="1">
          <a:blip r:embed="rId3">
            <a:alphaModFix/>
          </a:blip>
          <a:srcRect l="55191" t="29118" r="16840" b="26234"/>
          <a:stretch/>
        </p:blipFill>
        <p:spPr>
          <a:xfrm>
            <a:off x="6654963" y="1067850"/>
            <a:ext cx="1821886" cy="2908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8"/>
          <p:cNvSpPr/>
          <p:nvPr/>
        </p:nvSpPr>
        <p:spPr>
          <a:xfrm>
            <a:off x="3253500" y="1671225"/>
            <a:ext cx="2600100" cy="2600100"/>
          </a:xfrm>
          <a:prstGeom prst="roundRect">
            <a:avLst>
              <a:gd name="adj" fmla="val 2980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8"/>
          <p:cNvSpPr/>
          <p:nvPr/>
        </p:nvSpPr>
        <p:spPr>
          <a:xfrm>
            <a:off x="2936400" y="3444625"/>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8"/>
          <p:cNvSpPr/>
          <p:nvPr/>
        </p:nvSpPr>
        <p:spPr>
          <a:xfrm>
            <a:off x="5325225" y="3444625"/>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8"/>
          <p:cNvSpPr/>
          <p:nvPr/>
        </p:nvSpPr>
        <p:spPr>
          <a:xfrm>
            <a:off x="5325225" y="1557463"/>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8"/>
          <p:cNvSpPr/>
          <p:nvPr/>
        </p:nvSpPr>
        <p:spPr>
          <a:xfrm>
            <a:off x="2936400" y="1557438"/>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8"/>
          <p:cNvSpPr/>
          <p:nvPr/>
        </p:nvSpPr>
        <p:spPr>
          <a:xfrm>
            <a:off x="3955074" y="2461038"/>
            <a:ext cx="1180800" cy="1180800"/>
          </a:xfrm>
          <a:prstGeom prst="roundRect">
            <a:avLst>
              <a:gd name="adj" fmla="val 31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a:t>
            </a:r>
            <a:endParaRPr/>
          </a:p>
        </p:txBody>
      </p:sp>
      <p:sp>
        <p:nvSpPr>
          <p:cNvPr id="443" name="Google Shape;443;p58"/>
          <p:cNvSpPr txBox="1"/>
          <p:nvPr/>
        </p:nvSpPr>
        <p:spPr>
          <a:xfrm flipH="1">
            <a:off x="6114314" y="1536702"/>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dirty="0">
                <a:solidFill>
                  <a:schemeClr val="dk1"/>
                </a:solidFill>
                <a:latin typeface="Prata"/>
                <a:ea typeface="Prata"/>
                <a:cs typeface="Prata"/>
                <a:sym typeface="Prata"/>
              </a:rPr>
              <a:t>Algorithm selection</a:t>
            </a:r>
            <a:endParaRPr sz="1700" b="1" dirty="0">
              <a:solidFill>
                <a:schemeClr val="dk1"/>
              </a:solidFill>
              <a:latin typeface="Prata"/>
              <a:ea typeface="Prata"/>
              <a:cs typeface="Prata"/>
              <a:sym typeface="Prata"/>
            </a:endParaRPr>
          </a:p>
        </p:txBody>
      </p:sp>
      <p:sp>
        <p:nvSpPr>
          <p:cNvPr id="444" name="Google Shape;444;p58"/>
          <p:cNvSpPr txBox="1"/>
          <p:nvPr/>
        </p:nvSpPr>
        <p:spPr>
          <a:xfrm flipH="1">
            <a:off x="6347251" y="1835125"/>
            <a:ext cx="1797038" cy="80806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Exo"/>
                <a:ea typeface="Exo"/>
                <a:cs typeface="Exo"/>
                <a:sym typeface="Exo"/>
              </a:rPr>
              <a:t>Using Sklearn we use the algorithm to predict preices</a:t>
            </a:r>
            <a:endParaRPr dirty="0">
              <a:solidFill>
                <a:schemeClr val="dk1"/>
              </a:solidFill>
              <a:latin typeface="Exo"/>
              <a:ea typeface="Exo"/>
              <a:cs typeface="Exo"/>
              <a:sym typeface="Exo"/>
            </a:endParaRPr>
          </a:p>
        </p:txBody>
      </p:sp>
      <p:sp>
        <p:nvSpPr>
          <p:cNvPr id="445" name="Google Shape;445;p58"/>
          <p:cNvSpPr txBox="1"/>
          <p:nvPr/>
        </p:nvSpPr>
        <p:spPr>
          <a:xfrm flipH="1">
            <a:off x="5907154" y="3417125"/>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dirty="0">
                <a:solidFill>
                  <a:schemeClr val="dk1"/>
                </a:solidFill>
                <a:latin typeface="Prata"/>
                <a:ea typeface="Prata"/>
                <a:cs typeface="Prata"/>
                <a:sym typeface="Prata"/>
              </a:rPr>
              <a:t>Accuracy</a:t>
            </a:r>
            <a:endParaRPr sz="1700" b="1" dirty="0">
              <a:solidFill>
                <a:schemeClr val="dk1"/>
              </a:solidFill>
              <a:latin typeface="Prata"/>
              <a:ea typeface="Prata"/>
              <a:cs typeface="Prata"/>
              <a:sym typeface="Prata"/>
            </a:endParaRPr>
          </a:p>
        </p:txBody>
      </p:sp>
      <p:sp>
        <p:nvSpPr>
          <p:cNvPr id="446" name="Google Shape;446;p58"/>
          <p:cNvSpPr txBox="1"/>
          <p:nvPr/>
        </p:nvSpPr>
        <p:spPr>
          <a:xfrm flipH="1">
            <a:off x="6194876" y="3640071"/>
            <a:ext cx="1770475" cy="72414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Exo"/>
                <a:ea typeface="Exo"/>
                <a:cs typeface="Exo"/>
                <a:sym typeface="Exo"/>
              </a:rPr>
              <a:t>Predict the Price using the highest accuracy model</a:t>
            </a:r>
            <a:endParaRPr dirty="0">
              <a:solidFill>
                <a:schemeClr val="dk1"/>
              </a:solidFill>
              <a:latin typeface="Exo"/>
              <a:ea typeface="Exo"/>
              <a:cs typeface="Exo"/>
              <a:sym typeface="Exo"/>
            </a:endParaRPr>
          </a:p>
        </p:txBody>
      </p:sp>
      <p:sp>
        <p:nvSpPr>
          <p:cNvPr id="447" name="Google Shape;447;p58"/>
          <p:cNvSpPr txBox="1"/>
          <p:nvPr/>
        </p:nvSpPr>
        <p:spPr>
          <a:xfrm>
            <a:off x="1070047" y="1529938"/>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700" b="1" dirty="0">
                <a:solidFill>
                  <a:schemeClr val="dk1"/>
                </a:solidFill>
                <a:latin typeface="Prata"/>
                <a:ea typeface="Prata"/>
                <a:cs typeface="Prata"/>
                <a:sym typeface="Prata"/>
              </a:rPr>
              <a:t>D</a:t>
            </a:r>
            <a:r>
              <a:rPr lang="en" sz="1700" b="1" dirty="0">
                <a:solidFill>
                  <a:schemeClr val="dk1"/>
                </a:solidFill>
                <a:latin typeface="Prata"/>
                <a:ea typeface="Prata"/>
                <a:cs typeface="Prata"/>
                <a:sym typeface="Prata"/>
              </a:rPr>
              <a:t>ata set</a:t>
            </a:r>
            <a:endParaRPr sz="1700" b="1" dirty="0">
              <a:solidFill>
                <a:schemeClr val="dk1"/>
              </a:solidFill>
              <a:latin typeface="Prata"/>
              <a:ea typeface="Prata"/>
              <a:cs typeface="Prata"/>
              <a:sym typeface="Prata"/>
            </a:endParaRPr>
          </a:p>
        </p:txBody>
      </p:sp>
      <p:sp>
        <p:nvSpPr>
          <p:cNvPr id="448" name="Google Shape;448;p58"/>
          <p:cNvSpPr txBox="1"/>
          <p:nvPr/>
        </p:nvSpPr>
        <p:spPr>
          <a:xfrm>
            <a:off x="1086602" y="1835124"/>
            <a:ext cx="1710242" cy="8080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Exo"/>
                <a:ea typeface="Exo"/>
                <a:cs typeface="Exo"/>
                <a:sym typeface="Exo"/>
              </a:rPr>
              <a:t>Data set is taken from Kaggle.</a:t>
            </a:r>
          </a:p>
          <a:p>
            <a:pPr marL="0" lvl="0" indent="0" algn="l" rtl="0">
              <a:spcBef>
                <a:spcPts val="0"/>
              </a:spcBef>
              <a:spcAft>
                <a:spcPts val="0"/>
              </a:spcAft>
              <a:buNone/>
            </a:pPr>
            <a:r>
              <a:rPr lang="en" dirty="0">
                <a:solidFill>
                  <a:schemeClr val="dk1"/>
                </a:solidFill>
                <a:latin typeface="Exo"/>
                <a:ea typeface="Exo"/>
                <a:cs typeface="Exo"/>
                <a:sym typeface="Exo"/>
              </a:rPr>
              <a:t>Extension type .csv</a:t>
            </a:r>
            <a:endParaRPr dirty="0">
              <a:solidFill>
                <a:schemeClr val="dk1"/>
              </a:solidFill>
              <a:latin typeface="Exo"/>
              <a:ea typeface="Exo"/>
              <a:cs typeface="Exo"/>
              <a:sym typeface="Exo"/>
            </a:endParaRPr>
          </a:p>
        </p:txBody>
      </p:sp>
      <p:sp>
        <p:nvSpPr>
          <p:cNvPr id="449" name="Google Shape;449;p58"/>
          <p:cNvSpPr txBox="1"/>
          <p:nvPr/>
        </p:nvSpPr>
        <p:spPr>
          <a:xfrm>
            <a:off x="1070047" y="3417125"/>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chemeClr val="dk1"/>
                </a:solidFill>
                <a:latin typeface="Prata"/>
                <a:ea typeface="Prata"/>
                <a:cs typeface="Prata"/>
                <a:sym typeface="Prata"/>
              </a:rPr>
              <a:t>Pre Processing</a:t>
            </a:r>
            <a:endParaRPr sz="1700" b="1" dirty="0">
              <a:solidFill>
                <a:schemeClr val="dk1"/>
              </a:solidFill>
              <a:latin typeface="Prata"/>
              <a:ea typeface="Prata"/>
              <a:cs typeface="Prata"/>
              <a:sym typeface="Prata"/>
            </a:endParaRPr>
          </a:p>
        </p:txBody>
      </p:sp>
      <p:sp>
        <p:nvSpPr>
          <p:cNvPr id="450" name="Google Shape;450;p58"/>
          <p:cNvSpPr txBox="1"/>
          <p:nvPr/>
        </p:nvSpPr>
        <p:spPr>
          <a:xfrm>
            <a:off x="1086602" y="3722301"/>
            <a:ext cx="1710242" cy="8257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Exo"/>
                <a:ea typeface="Exo"/>
                <a:cs typeface="Exo"/>
                <a:sym typeface="Exo"/>
              </a:rPr>
              <a:t>Data cleaning &amp;</a:t>
            </a:r>
          </a:p>
          <a:p>
            <a:pPr marL="0" lvl="0" indent="0" algn="l" rtl="0">
              <a:spcBef>
                <a:spcPts val="0"/>
              </a:spcBef>
              <a:spcAft>
                <a:spcPts val="0"/>
              </a:spcAft>
              <a:buNone/>
            </a:pPr>
            <a:r>
              <a:rPr lang="en" dirty="0">
                <a:solidFill>
                  <a:schemeClr val="dk1"/>
                </a:solidFill>
                <a:latin typeface="Exo"/>
                <a:ea typeface="Exo"/>
                <a:cs typeface="Exo"/>
                <a:sym typeface="Exo"/>
              </a:rPr>
              <a:t>Data visualization is done here.</a:t>
            </a:r>
            <a:endParaRPr dirty="0">
              <a:solidFill>
                <a:schemeClr val="dk1"/>
              </a:solidFill>
              <a:latin typeface="Exo"/>
              <a:ea typeface="Exo"/>
              <a:cs typeface="Exo"/>
              <a:sym typeface="Exo"/>
            </a:endParaRPr>
          </a:p>
        </p:txBody>
      </p:sp>
      <p:grpSp>
        <p:nvGrpSpPr>
          <p:cNvPr id="451" name="Google Shape;451;p58"/>
          <p:cNvGrpSpPr/>
          <p:nvPr/>
        </p:nvGrpSpPr>
        <p:grpSpPr>
          <a:xfrm>
            <a:off x="3168384" y="3712201"/>
            <a:ext cx="357053" cy="356121"/>
            <a:chOff x="-28461325" y="3545475"/>
            <a:chExt cx="296950" cy="296175"/>
          </a:xfrm>
        </p:grpSpPr>
        <p:sp>
          <p:nvSpPr>
            <p:cNvPr id="452" name="Google Shape;452;p5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58"/>
          <p:cNvGrpSpPr/>
          <p:nvPr/>
        </p:nvGrpSpPr>
        <p:grpSpPr>
          <a:xfrm>
            <a:off x="3211235" y="1830744"/>
            <a:ext cx="357050" cy="356990"/>
            <a:chOff x="-25094250" y="3547050"/>
            <a:chExt cx="295400" cy="295375"/>
          </a:xfrm>
        </p:grpSpPr>
        <p:sp>
          <p:nvSpPr>
            <p:cNvPr id="475" name="Google Shape;475;p5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58"/>
          <p:cNvSpPr txBox="1"/>
          <p:nvPr/>
        </p:nvSpPr>
        <p:spPr>
          <a:xfrm>
            <a:off x="597849" y="1529950"/>
            <a:ext cx="472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chemeClr val="dk1"/>
                </a:solidFill>
                <a:latin typeface="Prata"/>
                <a:ea typeface="Prata"/>
                <a:cs typeface="Prata"/>
                <a:sym typeface="Prata"/>
              </a:rPr>
              <a:t>01</a:t>
            </a:r>
            <a:endParaRPr sz="1700" b="1">
              <a:solidFill>
                <a:schemeClr val="dk1"/>
              </a:solidFill>
              <a:latin typeface="Prata"/>
              <a:ea typeface="Prata"/>
              <a:cs typeface="Prata"/>
              <a:sym typeface="Prata"/>
            </a:endParaRPr>
          </a:p>
        </p:txBody>
      </p:sp>
      <p:sp>
        <p:nvSpPr>
          <p:cNvPr id="481" name="Google Shape;481;p58"/>
          <p:cNvSpPr txBox="1"/>
          <p:nvPr/>
        </p:nvSpPr>
        <p:spPr>
          <a:xfrm>
            <a:off x="597849" y="3417125"/>
            <a:ext cx="472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chemeClr val="dk1"/>
                </a:solidFill>
                <a:latin typeface="Prata"/>
                <a:ea typeface="Prata"/>
                <a:cs typeface="Prata"/>
                <a:sym typeface="Prata"/>
              </a:rPr>
              <a:t>02</a:t>
            </a:r>
            <a:endParaRPr sz="1700" b="1">
              <a:solidFill>
                <a:schemeClr val="dk1"/>
              </a:solidFill>
              <a:latin typeface="Prata"/>
              <a:ea typeface="Prata"/>
              <a:cs typeface="Prata"/>
              <a:sym typeface="Prata"/>
            </a:endParaRPr>
          </a:p>
        </p:txBody>
      </p:sp>
      <p:sp>
        <p:nvSpPr>
          <p:cNvPr id="482" name="Google Shape;482;p58"/>
          <p:cNvSpPr txBox="1"/>
          <p:nvPr/>
        </p:nvSpPr>
        <p:spPr>
          <a:xfrm flipH="1">
            <a:off x="8144289" y="1523282"/>
            <a:ext cx="472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chemeClr val="dk1"/>
                </a:solidFill>
                <a:latin typeface="Prata"/>
                <a:ea typeface="Prata"/>
                <a:cs typeface="Prata"/>
                <a:sym typeface="Prata"/>
              </a:rPr>
              <a:t>03</a:t>
            </a:r>
            <a:endParaRPr sz="1700" b="1" dirty="0">
              <a:solidFill>
                <a:schemeClr val="dk1"/>
              </a:solidFill>
              <a:latin typeface="Prata"/>
              <a:ea typeface="Prata"/>
              <a:cs typeface="Prata"/>
              <a:sym typeface="Prata"/>
            </a:endParaRPr>
          </a:p>
        </p:txBody>
      </p:sp>
      <p:sp>
        <p:nvSpPr>
          <p:cNvPr id="483" name="Google Shape;483;p58"/>
          <p:cNvSpPr txBox="1"/>
          <p:nvPr/>
        </p:nvSpPr>
        <p:spPr>
          <a:xfrm flipH="1">
            <a:off x="8073948" y="3417125"/>
            <a:ext cx="472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dk1"/>
                </a:solidFill>
                <a:latin typeface="Prata"/>
                <a:ea typeface="Prata"/>
                <a:cs typeface="Prata"/>
                <a:sym typeface="Prata"/>
              </a:rPr>
              <a:t>04</a:t>
            </a:r>
            <a:endParaRPr sz="1700" b="1">
              <a:solidFill>
                <a:schemeClr val="dk1"/>
              </a:solidFill>
              <a:latin typeface="Prata"/>
              <a:ea typeface="Prata"/>
              <a:cs typeface="Prata"/>
              <a:sym typeface="Prata"/>
            </a:endParaRPr>
          </a:p>
        </p:txBody>
      </p:sp>
      <p:sp>
        <p:nvSpPr>
          <p:cNvPr id="484" name="Google Shape;484;p58"/>
          <p:cNvSpPr/>
          <p:nvPr/>
        </p:nvSpPr>
        <p:spPr>
          <a:xfrm rot="5400000">
            <a:off x="4403963" y="1520094"/>
            <a:ext cx="357000" cy="308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8"/>
          <p:cNvSpPr/>
          <p:nvPr/>
        </p:nvSpPr>
        <p:spPr>
          <a:xfrm rot="-5400000">
            <a:off x="4403963" y="4113594"/>
            <a:ext cx="357000" cy="308700"/>
          </a:xfrm>
          <a:prstGeom prst="triangle">
            <a:avLst>
              <a:gd name="adj" fmla="val 4813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8"/>
          <p:cNvSpPr/>
          <p:nvPr/>
        </p:nvSpPr>
        <p:spPr>
          <a:xfrm rot="10800000">
            <a:off x="5671800" y="2816844"/>
            <a:ext cx="357000" cy="308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8"/>
          <p:cNvSpPr/>
          <p:nvPr/>
        </p:nvSpPr>
        <p:spPr>
          <a:xfrm>
            <a:off x="3078300" y="2816844"/>
            <a:ext cx="357000" cy="308700"/>
          </a:xfrm>
          <a:prstGeom prst="triangle">
            <a:avLst>
              <a:gd name="adj" fmla="val 4813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069;p93">
            <a:extLst>
              <a:ext uri="{FF2B5EF4-FFF2-40B4-BE49-F238E27FC236}">
                <a16:creationId xmlns:a16="http://schemas.microsoft.com/office/drawing/2014/main" id="{EF9FB294-89AC-A4C4-9281-7FA8CB0B4D4B}"/>
              </a:ext>
            </a:extLst>
          </p:cNvPr>
          <p:cNvGrpSpPr/>
          <p:nvPr/>
        </p:nvGrpSpPr>
        <p:grpSpPr>
          <a:xfrm>
            <a:off x="4296750" y="2711849"/>
            <a:ext cx="558323" cy="518678"/>
            <a:chOff x="-61783350" y="3743950"/>
            <a:chExt cx="316650" cy="317450"/>
          </a:xfrm>
        </p:grpSpPr>
        <p:sp>
          <p:nvSpPr>
            <p:cNvPr id="3" name="Google Shape;8070;p93">
              <a:extLst>
                <a:ext uri="{FF2B5EF4-FFF2-40B4-BE49-F238E27FC236}">
                  <a16:creationId xmlns:a16="http://schemas.microsoft.com/office/drawing/2014/main" id="{27AE6193-ECA2-F059-8A2D-4261338FFAFB}"/>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71;p93">
              <a:extLst>
                <a:ext uri="{FF2B5EF4-FFF2-40B4-BE49-F238E27FC236}">
                  <a16:creationId xmlns:a16="http://schemas.microsoft.com/office/drawing/2014/main" id="{66BB2FFD-6365-8DD0-E97B-53804A98236E}"/>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894;p93">
            <a:extLst>
              <a:ext uri="{FF2B5EF4-FFF2-40B4-BE49-F238E27FC236}">
                <a16:creationId xmlns:a16="http://schemas.microsoft.com/office/drawing/2014/main" id="{7B300322-8BD2-6A29-1222-7A07070EAFBA}"/>
              </a:ext>
            </a:extLst>
          </p:cNvPr>
          <p:cNvGrpSpPr/>
          <p:nvPr/>
        </p:nvGrpSpPr>
        <p:grpSpPr>
          <a:xfrm>
            <a:off x="5583094" y="1804641"/>
            <a:ext cx="370645" cy="368042"/>
            <a:chOff x="-63250675" y="3744075"/>
            <a:chExt cx="320350" cy="318100"/>
          </a:xfrm>
        </p:grpSpPr>
        <p:sp>
          <p:nvSpPr>
            <p:cNvPr id="6" name="Google Shape;7895;p93">
              <a:extLst>
                <a:ext uri="{FF2B5EF4-FFF2-40B4-BE49-F238E27FC236}">
                  <a16:creationId xmlns:a16="http://schemas.microsoft.com/office/drawing/2014/main" id="{2CF028DD-72AC-B51B-2ECE-4362DB9661FE}"/>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96;p93">
              <a:extLst>
                <a:ext uri="{FF2B5EF4-FFF2-40B4-BE49-F238E27FC236}">
                  <a16:creationId xmlns:a16="http://schemas.microsoft.com/office/drawing/2014/main" id="{B56D58BC-6308-520A-CD6F-91071DAE7E51}"/>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97;p93">
              <a:extLst>
                <a:ext uri="{FF2B5EF4-FFF2-40B4-BE49-F238E27FC236}">
                  <a16:creationId xmlns:a16="http://schemas.microsoft.com/office/drawing/2014/main" id="{2B52E03C-0853-AB56-EE91-CF022F13E250}"/>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029;p93">
            <a:extLst>
              <a:ext uri="{FF2B5EF4-FFF2-40B4-BE49-F238E27FC236}">
                <a16:creationId xmlns:a16="http://schemas.microsoft.com/office/drawing/2014/main" id="{078725A4-4A5C-D4D4-1DDB-05172EA57614}"/>
              </a:ext>
            </a:extLst>
          </p:cNvPr>
          <p:cNvGrpSpPr/>
          <p:nvPr/>
        </p:nvGrpSpPr>
        <p:grpSpPr>
          <a:xfrm>
            <a:off x="5607439" y="3743322"/>
            <a:ext cx="368186" cy="366364"/>
            <a:chOff x="-62151950" y="4111775"/>
            <a:chExt cx="318225" cy="316650"/>
          </a:xfrm>
        </p:grpSpPr>
        <p:sp>
          <p:nvSpPr>
            <p:cNvPr id="10" name="Google Shape;8030;p93">
              <a:extLst>
                <a:ext uri="{FF2B5EF4-FFF2-40B4-BE49-F238E27FC236}">
                  <a16:creationId xmlns:a16="http://schemas.microsoft.com/office/drawing/2014/main" id="{E30D20A9-7EEB-1918-44DF-C236E1CDF74A}"/>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31;p93">
              <a:extLst>
                <a:ext uri="{FF2B5EF4-FFF2-40B4-BE49-F238E27FC236}">
                  <a16:creationId xmlns:a16="http://schemas.microsoft.com/office/drawing/2014/main" id="{352FF206-E83D-BC17-A50F-068AC2463C8C}"/>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32;p93">
              <a:extLst>
                <a:ext uri="{FF2B5EF4-FFF2-40B4-BE49-F238E27FC236}">
                  <a16:creationId xmlns:a16="http://schemas.microsoft.com/office/drawing/2014/main" id="{4D5C2FF4-2A09-7E32-0B70-894502F6F07E}"/>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33;p93">
              <a:extLst>
                <a:ext uri="{FF2B5EF4-FFF2-40B4-BE49-F238E27FC236}">
                  <a16:creationId xmlns:a16="http://schemas.microsoft.com/office/drawing/2014/main" id="{5ED34F2E-C3BB-5646-88FF-6E6FC91167BA}"/>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61BE-D6BD-681C-8D66-7A93AADE8389}"/>
              </a:ext>
            </a:extLst>
          </p:cNvPr>
          <p:cNvSpPr>
            <a:spLocks noGrp="1"/>
          </p:cNvSpPr>
          <p:nvPr>
            <p:ph type="title"/>
          </p:nvPr>
        </p:nvSpPr>
        <p:spPr>
          <a:xfrm>
            <a:off x="472800" y="208500"/>
            <a:ext cx="5657400" cy="572700"/>
          </a:xfrm>
        </p:spPr>
        <p:txBody>
          <a:bodyPr/>
          <a:lstStyle/>
          <a:p>
            <a:r>
              <a:rPr lang="en-US" dirty="0"/>
              <a:t>Simple Linear Regression</a:t>
            </a:r>
            <a:endParaRPr lang="en-IN" dirty="0"/>
          </a:p>
        </p:txBody>
      </p:sp>
      <p:sp>
        <p:nvSpPr>
          <p:cNvPr id="3" name="Text Placeholder 2">
            <a:extLst>
              <a:ext uri="{FF2B5EF4-FFF2-40B4-BE49-F238E27FC236}">
                <a16:creationId xmlns:a16="http://schemas.microsoft.com/office/drawing/2014/main" id="{0FEFE5FE-D91C-FFBD-A847-AC463184D4BD}"/>
              </a:ext>
            </a:extLst>
          </p:cNvPr>
          <p:cNvSpPr>
            <a:spLocks noGrp="1"/>
          </p:cNvSpPr>
          <p:nvPr>
            <p:ph type="body" idx="1"/>
          </p:nvPr>
        </p:nvSpPr>
        <p:spPr>
          <a:xfrm>
            <a:off x="0" y="781200"/>
            <a:ext cx="8671200" cy="4153800"/>
          </a:xfrm>
        </p:spPr>
        <p:txBody>
          <a:bodyPr/>
          <a:lstStyle/>
          <a:p>
            <a:r>
              <a:rPr lang="en-US" dirty="0"/>
              <a:t>Simple linear regression is a statistical method that is used to examine the relationship between a dependent variable (also known as the outcome or response variable) and one or more independent variables (also known as predictor or explanatory variables). It is called "simple" linear regression because it involves only one independent variable. The basic idea behind simple linear regression is to find the best-fitting straight line through the data points. This line is represented by the equation:</a:t>
            </a:r>
          </a:p>
          <a:p>
            <a:endParaRPr lang="en-US" dirty="0"/>
          </a:p>
          <a:p>
            <a:r>
              <a:rPr lang="en-US" dirty="0"/>
              <a:t>y = b0 + b1*x</a:t>
            </a:r>
          </a:p>
          <a:p>
            <a:endParaRPr lang="en-US" dirty="0"/>
          </a:p>
          <a:p>
            <a:r>
              <a:rPr lang="en-US" dirty="0"/>
              <a:t>Where : y is the dependent variable x is the independent variableb0 is the y-intercept (the point at which the line crosses the y-axis)b1 is the slope of the line (the change in y for a change of 1 unit in x)The goal of simple linear regression is to find the values of b0 and b1 that minimize the differences (or residuals) between the predicted values of y (based on the equation above) and the actual values of y. Simple linear regression can be used for a variety of tasks such as predicting future values, understanding the relationship between variables, and identifying outliers. However, it's important to keep in mind that this method makes several assumptions such as linearity, independence, and homoscedasticity between the predictor and the outcome variable, that should be met before using it.</a:t>
            </a:r>
            <a:endParaRPr lang="en-IN" dirty="0"/>
          </a:p>
        </p:txBody>
      </p:sp>
    </p:spTree>
    <p:extLst>
      <p:ext uri="{BB962C8B-B14F-4D97-AF65-F5344CB8AC3E}">
        <p14:creationId xmlns:p14="http://schemas.microsoft.com/office/powerpoint/2010/main" val="1814661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 histogram&#10;&#10;Description automatically generated">
            <a:extLst>
              <a:ext uri="{FF2B5EF4-FFF2-40B4-BE49-F238E27FC236}">
                <a16:creationId xmlns:a16="http://schemas.microsoft.com/office/drawing/2014/main" id="{53911BC4-5D94-C1F2-4947-01CEFC067E1B}"/>
              </a:ext>
            </a:extLst>
          </p:cNvPr>
          <p:cNvPicPr>
            <a:picLocks noChangeAspect="1"/>
          </p:cNvPicPr>
          <p:nvPr/>
        </p:nvPicPr>
        <p:blipFill>
          <a:blip r:embed="rId2"/>
          <a:stretch>
            <a:fillRect/>
          </a:stretch>
        </p:blipFill>
        <p:spPr>
          <a:xfrm>
            <a:off x="0" y="243095"/>
            <a:ext cx="9144000" cy="4657310"/>
          </a:xfrm>
          <a:prstGeom prst="rect">
            <a:avLst/>
          </a:prstGeom>
        </p:spPr>
      </p:pic>
    </p:spTree>
    <p:extLst>
      <p:ext uri="{BB962C8B-B14F-4D97-AF65-F5344CB8AC3E}">
        <p14:creationId xmlns:p14="http://schemas.microsoft.com/office/powerpoint/2010/main" val="2217337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94B2-6464-2CBB-3D4F-9E9AB414BF8A}"/>
              </a:ext>
            </a:extLst>
          </p:cNvPr>
          <p:cNvSpPr>
            <a:spLocks noGrp="1"/>
          </p:cNvSpPr>
          <p:nvPr>
            <p:ph type="title"/>
          </p:nvPr>
        </p:nvSpPr>
        <p:spPr>
          <a:xfrm>
            <a:off x="472800" y="330420"/>
            <a:ext cx="5657400" cy="572700"/>
          </a:xfrm>
        </p:spPr>
        <p:txBody>
          <a:bodyPr/>
          <a:lstStyle/>
          <a:p>
            <a:r>
              <a:rPr lang="en-US" dirty="0"/>
              <a:t>Support Vector Regression</a:t>
            </a:r>
            <a:endParaRPr lang="en-IN" dirty="0"/>
          </a:p>
        </p:txBody>
      </p:sp>
      <p:sp>
        <p:nvSpPr>
          <p:cNvPr id="4" name="TextBox 3">
            <a:extLst>
              <a:ext uri="{FF2B5EF4-FFF2-40B4-BE49-F238E27FC236}">
                <a16:creationId xmlns:a16="http://schemas.microsoft.com/office/drawing/2014/main" id="{16BD4BAF-840C-7921-6D02-B2D7B1A0677F}"/>
              </a:ext>
            </a:extLst>
          </p:cNvPr>
          <p:cNvSpPr txBox="1"/>
          <p:nvPr/>
        </p:nvSpPr>
        <p:spPr>
          <a:xfrm>
            <a:off x="231648" y="816865"/>
            <a:ext cx="10180320" cy="4487462"/>
          </a:xfrm>
          <a:prstGeom prst="rect">
            <a:avLst/>
          </a:prstGeom>
          <a:noFill/>
        </p:spPr>
        <p:txBody>
          <a:bodyPr wrap="square" rtlCol="0">
            <a:spAutoFit/>
          </a:bodyPr>
          <a:lstStyle/>
          <a:p>
            <a:pPr algn="l" rtl="0"/>
            <a:r>
              <a:rPr lang="en-US" dirty="0">
                <a:effectLst/>
                <a:latin typeface="Exo"/>
              </a:rPr>
              <a:t>Support Vector Regression (SVR) is a type of support vector machine (SVM) that is used for</a:t>
            </a:r>
            <a:br>
              <a:rPr lang="en-US" dirty="0">
                <a:effectLst/>
                <a:latin typeface="Exo"/>
              </a:rPr>
            </a:br>
            <a:r>
              <a:rPr lang="en-US" dirty="0">
                <a:effectLst/>
                <a:latin typeface="Exo"/>
              </a:rPr>
              <a:t>performing regression tasks. Like other SVM methods, SVR is a supervised learning algorithm</a:t>
            </a:r>
            <a:br>
              <a:rPr lang="en-US" dirty="0">
                <a:effectLst/>
                <a:latin typeface="Exo"/>
              </a:rPr>
            </a:br>
            <a:r>
              <a:rPr lang="en-US" dirty="0">
                <a:effectLst/>
                <a:latin typeface="Exo"/>
              </a:rPr>
              <a:t>that can be used for both linear and nonlinear regression.</a:t>
            </a:r>
            <a:br>
              <a:rPr lang="en-US" dirty="0">
                <a:effectLst/>
                <a:latin typeface="Exo"/>
              </a:rPr>
            </a:br>
            <a:r>
              <a:rPr lang="en-US" dirty="0">
                <a:effectLst/>
                <a:latin typeface="Exo"/>
              </a:rPr>
              <a:t>In SVR, the goal is to find the best line (in the case of linear regression) or hyperplane (in</a:t>
            </a:r>
            <a:br>
              <a:rPr lang="en-US" dirty="0">
                <a:effectLst/>
                <a:latin typeface="Exo"/>
              </a:rPr>
            </a:br>
            <a:r>
              <a:rPr lang="en-US" dirty="0">
                <a:effectLst/>
                <a:latin typeface="Exo"/>
              </a:rPr>
              <a:t>the case of nonlinear regression) that maximizes the margin between the data points and the</a:t>
            </a:r>
            <a:br>
              <a:rPr lang="en-US" dirty="0">
                <a:effectLst/>
                <a:latin typeface="Exo"/>
              </a:rPr>
            </a:br>
            <a:r>
              <a:rPr lang="en-US" dirty="0">
                <a:effectLst/>
                <a:latin typeface="Exo"/>
              </a:rPr>
              <a:t>line/hyperplane. The margin is the distance between the line/hyperplane and the closest data</a:t>
            </a:r>
            <a:br>
              <a:rPr lang="en-US" dirty="0">
                <a:effectLst/>
                <a:latin typeface="Exo"/>
              </a:rPr>
            </a:br>
            <a:r>
              <a:rPr lang="en-US" dirty="0">
                <a:effectLst/>
                <a:latin typeface="Exo"/>
              </a:rPr>
              <a:t>points, also known as support vectors.</a:t>
            </a:r>
            <a:br>
              <a:rPr lang="en-US" dirty="0">
                <a:effectLst/>
                <a:latin typeface="Exo"/>
              </a:rPr>
            </a:br>
            <a:r>
              <a:rPr lang="en-US" dirty="0">
                <a:effectLst/>
                <a:latin typeface="Exo"/>
              </a:rPr>
              <a:t>The main difference between SVR and other linear regression models is that SVR allows for</a:t>
            </a:r>
            <a:br>
              <a:rPr lang="en-US" dirty="0">
                <a:effectLst/>
                <a:latin typeface="Exo"/>
              </a:rPr>
            </a:br>
            <a:r>
              <a:rPr lang="en-US" dirty="0">
                <a:effectLst/>
                <a:latin typeface="Exo"/>
              </a:rPr>
              <a:t>the introduction of a ”slack variable” which permits some of the data points to be within the</a:t>
            </a:r>
            <a:br>
              <a:rPr lang="en-US" dirty="0">
                <a:effectLst/>
                <a:latin typeface="Exo"/>
              </a:rPr>
            </a:br>
            <a:r>
              <a:rPr lang="en-US" dirty="0">
                <a:effectLst/>
                <a:latin typeface="Exo"/>
              </a:rPr>
              <a:t>margin, hence it’s more robust to outliers.</a:t>
            </a:r>
            <a:br>
              <a:rPr lang="en-US" dirty="0">
                <a:effectLst/>
                <a:latin typeface="Exo"/>
              </a:rPr>
            </a:br>
            <a:r>
              <a:rPr lang="en-US" dirty="0">
                <a:effectLst/>
                <a:latin typeface="Exo"/>
              </a:rPr>
              <a:t>SVR is often used in applications where the number of input variables is high, and the data is</a:t>
            </a:r>
            <a:br>
              <a:rPr lang="en-US" dirty="0">
                <a:effectLst/>
                <a:latin typeface="Exo"/>
              </a:rPr>
            </a:br>
            <a:r>
              <a:rPr lang="en-US" dirty="0">
                <a:effectLst/>
                <a:latin typeface="Exo"/>
              </a:rPr>
              <a:t>noisy, or where the relationship between the input and output variables is nonlinear. However,</a:t>
            </a:r>
            <a:br>
              <a:rPr lang="en-US" dirty="0">
                <a:effectLst/>
                <a:latin typeface="Exo"/>
              </a:rPr>
            </a:br>
            <a:r>
              <a:rPr lang="en-US" dirty="0">
                <a:effectLst/>
                <a:latin typeface="Exo"/>
              </a:rPr>
              <a:t>it can be sensitive to the choice of kernel, and the values of the parameters, thus it requires a</a:t>
            </a:r>
            <a:br>
              <a:rPr lang="en-US" dirty="0">
                <a:effectLst/>
                <a:latin typeface="Exo"/>
              </a:rPr>
            </a:br>
            <a:r>
              <a:rPr lang="en-US" dirty="0">
                <a:effectLst/>
                <a:latin typeface="Exo"/>
              </a:rPr>
              <a:t>careful tuning of the parameters.</a:t>
            </a:r>
            <a:br>
              <a:rPr lang="en-US" dirty="0">
                <a:effectLst/>
                <a:latin typeface="Exo"/>
              </a:rPr>
            </a:br>
            <a:r>
              <a:rPr lang="en-US" dirty="0">
                <a:effectLst/>
                <a:latin typeface="Exo"/>
              </a:rPr>
              <a:t>In summary, SVR is a regression algorithm that is based on the principles of support vector</a:t>
            </a:r>
            <a:br>
              <a:rPr lang="en-US" dirty="0">
                <a:effectLst/>
                <a:latin typeface="Exo"/>
              </a:rPr>
            </a:br>
            <a:r>
              <a:rPr lang="en-US" dirty="0">
                <a:effectLst/>
                <a:latin typeface="Exo"/>
              </a:rPr>
              <a:t>machines, which aims to find the best hyperplane that separates the data while maximizing</a:t>
            </a:r>
            <a:br>
              <a:rPr lang="en-US" dirty="0">
                <a:effectLst/>
                <a:latin typeface="Exo"/>
              </a:rPr>
            </a:br>
            <a:r>
              <a:rPr lang="en-US" dirty="0">
                <a:effectLst/>
                <a:latin typeface="Exo"/>
              </a:rPr>
              <a:t>the margin between the data points and the hyperplane. It’s a robust method that can handle</a:t>
            </a:r>
            <a:br>
              <a:rPr lang="en-US" dirty="0">
                <a:effectLst/>
                <a:latin typeface="Exo"/>
              </a:rPr>
            </a:br>
            <a:r>
              <a:rPr lang="en-US" dirty="0">
                <a:effectLst/>
                <a:latin typeface="Exo"/>
              </a:rPr>
              <a:t>non-linearity and outliers, but it can be sensitive to the choice of kernel and the parameters.</a:t>
            </a:r>
          </a:p>
          <a:p>
            <a:br>
              <a:rPr lang="en-US" b="0" i="0" dirty="0">
                <a:solidFill>
                  <a:srgbClr val="5D6879"/>
                </a:solidFill>
                <a:effectLst/>
                <a:latin typeface="Lato" panose="020B0604020202020204" pitchFamily="34" charset="0"/>
              </a:rPr>
            </a:br>
            <a:endParaRPr lang="en-IN" dirty="0"/>
          </a:p>
        </p:txBody>
      </p:sp>
    </p:spTree>
    <p:extLst>
      <p:ext uri="{BB962C8B-B14F-4D97-AF65-F5344CB8AC3E}">
        <p14:creationId xmlns:p14="http://schemas.microsoft.com/office/powerpoint/2010/main" val="3986310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 histogram&#10;&#10;Description automatically generated">
            <a:extLst>
              <a:ext uri="{FF2B5EF4-FFF2-40B4-BE49-F238E27FC236}">
                <a16:creationId xmlns:a16="http://schemas.microsoft.com/office/drawing/2014/main" id="{B8C32BCC-FC4B-BDD9-5BE8-650159D890B3}"/>
              </a:ext>
            </a:extLst>
          </p:cNvPr>
          <p:cNvPicPr>
            <a:picLocks noChangeAspect="1"/>
          </p:cNvPicPr>
          <p:nvPr/>
        </p:nvPicPr>
        <p:blipFill>
          <a:blip r:embed="rId2"/>
          <a:stretch>
            <a:fillRect/>
          </a:stretch>
        </p:blipFill>
        <p:spPr>
          <a:xfrm>
            <a:off x="0" y="250873"/>
            <a:ext cx="9144000" cy="4641753"/>
          </a:xfrm>
          <a:prstGeom prst="rect">
            <a:avLst/>
          </a:prstGeom>
        </p:spPr>
      </p:pic>
    </p:spTree>
    <p:extLst>
      <p:ext uri="{BB962C8B-B14F-4D97-AF65-F5344CB8AC3E}">
        <p14:creationId xmlns:p14="http://schemas.microsoft.com/office/powerpoint/2010/main" val="3968546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0E17D-9FE7-6945-0D81-432429E8972B}"/>
              </a:ext>
            </a:extLst>
          </p:cNvPr>
          <p:cNvSpPr>
            <a:spLocks noGrp="1"/>
          </p:cNvSpPr>
          <p:nvPr>
            <p:ph type="title"/>
          </p:nvPr>
        </p:nvSpPr>
        <p:spPr>
          <a:xfrm>
            <a:off x="460608" y="171924"/>
            <a:ext cx="5657400" cy="572700"/>
          </a:xfrm>
        </p:spPr>
        <p:txBody>
          <a:bodyPr/>
          <a:lstStyle/>
          <a:p>
            <a:r>
              <a:rPr lang="en-US" dirty="0"/>
              <a:t>Decision Tree Regression</a:t>
            </a:r>
            <a:endParaRPr lang="en-IN" dirty="0"/>
          </a:p>
        </p:txBody>
      </p:sp>
      <p:sp>
        <p:nvSpPr>
          <p:cNvPr id="3" name="Text Placeholder 2">
            <a:extLst>
              <a:ext uri="{FF2B5EF4-FFF2-40B4-BE49-F238E27FC236}">
                <a16:creationId xmlns:a16="http://schemas.microsoft.com/office/drawing/2014/main" id="{9BA01E46-D517-4744-D395-F986F0A75CF9}"/>
              </a:ext>
            </a:extLst>
          </p:cNvPr>
          <p:cNvSpPr>
            <a:spLocks noGrp="1"/>
          </p:cNvSpPr>
          <p:nvPr>
            <p:ph type="body" idx="1"/>
          </p:nvPr>
        </p:nvSpPr>
        <p:spPr>
          <a:xfrm>
            <a:off x="0" y="744624"/>
            <a:ext cx="8997696" cy="4226952"/>
          </a:xfrm>
        </p:spPr>
        <p:txBody>
          <a:bodyPr/>
          <a:lstStyle/>
          <a:p>
            <a:r>
              <a:rPr lang="en-US" b="0" i="0" dirty="0">
                <a:effectLst/>
                <a:latin typeface="Arial" panose="020B0604020202020204" pitchFamily="34" charset="0"/>
              </a:rPr>
              <a:t>Decision tree regression is a method that uses a decision tree as a predictive model to predict</a:t>
            </a:r>
            <a:br>
              <a:rPr lang="en-US" dirty="0"/>
            </a:br>
            <a:r>
              <a:rPr lang="en-US" b="0" i="0" dirty="0">
                <a:effectLst/>
                <a:latin typeface="Arial" panose="020B0604020202020204" pitchFamily="34" charset="0"/>
              </a:rPr>
              <a:t>a continuous target variable. It is a type of supervised learning algorithm that can be used for</a:t>
            </a:r>
            <a:br>
              <a:rPr lang="en-US" dirty="0"/>
            </a:br>
            <a:r>
              <a:rPr lang="en-US" b="0" i="0" dirty="0">
                <a:effectLst/>
                <a:latin typeface="Arial" panose="020B0604020202020204" pitchFamily="34" charset="0"/>
              </a:rPr>
              <a:t>both classification and regression tasks.</a:t>
            </a:r>
            <a:br>
              <a:rPr lang="en-US" dirty="0"/>
            </a:br>
            <a:r>
              <a:rPr lang="en-US" b="0" i="0" dirty="0">
                <a:effectLst/>
                <a:latin typeface="Arial" panose="020B0604020202020204" pitchFamily="34" charset="0"/>
              </a:rPr>
              <a:t>A decision tree is a tree-like model of decisions and their possible consequences, including</a:t>
            </a:r>
            <a:br>
              <a:rPr lang="en-US" dirty="0"/>
            </a:br>
            <a:r>
              <a:rPr lang="en-US" b="0" i="0" dirty="0">
                <a:effectLst/>
                <a:latin typeface="Arial" panose="020B0604020202020204" pitchFamily="34" charset="0"/>
              </a:rPr>
              <a:t>chance event outcomes, resource costs, and utility. Each internal node of the tree represents</a:t>
            </a:r>
            <a:br>
              <a:rPr lang="en-US" dirty="0"/>
            </a:br>
            <a:r>
              <a:rPr lang="en-US" b="0" i="0" dirty="0">
                <a:effectLst/>
                <a:latin typeface="Arial" panose="020B0604020202020204" pitchFamily="34" charset="0"/>
              </a:rPr>
              <a:t>a ”test” on an attribute, each branch represents the outcome of the test, and each leaf node</a:t>
            </a:r>
            <a:br>
              <a:rPr lang="en-US" dirty="0"/>
            </a:br>
            <a:r>
              <a:rPr lang="en-US" b="0" i="0" dirty="0">
                <a:effectLst/>
                <a:latin typeface="Arial" panose="020B0604020202020204" pitchFamily="34" charset="0"/>
              </a:rPr>
              <a:t>represents a class label (in the case of classification) or a value (in the case of regression).</a:t>
            </a:r>
            <a:br>
              <a:rPr lang="en-US" dirty="0"/>
            </a:br>
            <a:r>
              <a:rPr lang="en-US" b="0" i="0" dirty="0">
                <a:effectLst/>
                <a:latin typeface="Arial" panose="020B0604020202020204" pitchFamily="34" charset="0"/>
              </a:rPr>
              <a:t>In decision tree regression, the goal is to create a model that predicts the value of a target</a:t>
            </a:r>
            <a:br>
              <a:rPr lang="en-US" dirty="0"/>
            </a:br>
            <a:r>
              <a:rPr lang="en-US" b="0" i="0" dirty="0">
                <a:effectLst/>
                <a:latin typeface="Arial" panose="020B0604020202020204" pitchFamily="34" charset="0"/>
              </a:rPr>
              <a:t>variable by learning simple decision rules inferred from the data features. Each internal node</a:t>
            </a:r>
            <a:br>
              <a:rPr lang="en-US" dirty="0"/>
            </a:br>
            <a:r>
              <a:rPr lang="en-US" b="0" i="0" dirty="0">
                <a:effectLst/>
                <a:latin typeface="Arial" panose="020B0604020202020204" pitchFamily="34" charset="0"/>
              </a:rPr>
              <a:t>of the tree represents a test on a feature, and each leaf node represents a predicted value of</a:t>
            </a:r>
            <a:br>
              <a:rPr lang="en-US" dirty="0"/>
            </a:br>
            <a:r>
              <a:rPr lang="en-US" b="0" i="0" dirty="0">
                <a:effectLst/>
                <a:latin typeface="Arial" panose="020B0604020202020204" pitchFamily="34" charset="0"/>
              </a:rPr>
              <a:t>the target variable. The tree is built by recursively splitting the data into subsets based on the</a:t>
            </a:r>
            <a:br>
              <a:rPr lang="en-US" dirty="0"/>
            </a:br>
            <a:r>
              <a:rPr lang="en-US" b="0" i="0" dirty="0">
                <a:effectLst/>
                <a:latin typeface="Arial" panose="020B0604020202020204" pitchFamily="34" charset="0"/>
              </a:rPr>
              <a:t>values of the input features, starting from the root node and going to the leaf nodes.</a:t>
            </a:r>
            <a:br>
              <a:rPr lang="en-US" dirty="0"/>
            </a:br>
            <a:r>
              <a:rPr lang="en-US" b="0" i="0" dirty="0">
                <a:effectLst/>
                <a:latin typeface="Arial" panose="020B0604020202020204" pitchFamily="34" charset="0"/>
              </a:rPr>
              <a:t>The decision tree algorithm uses a metric such as mean squared error (MSE) to decide the</a:t>
            </a:r>
            <a:br>
              <a:rPr lang="en-US" dirty="0"/>
            </a:br>
            <a:r>
              <a:rPr lang="en-US" b="0" i="0" dirty="0">
                <a:effectLst/>
                <a:latin typeface="Arial" panose="020B0604020202020204" pitchFamily="34" charset="0"/>
              </a:rPr>
              <a:t>best split point for each feature. The tree continues to grow until a stopping criterion is met,</a:t>
            </a:r>
            <a:br>
              <a:rPr lang="en-US" dirty="0"/>
            </a:br>
            <a:r>
              <a:rPr lang="en-US" b="0" i="0" dirty="0">
                <a:effectLst/>
                <a:latin typeface="Arial" panose="020B0604020202020204" pitchFamily="34" charset="0"/>
              </a:rPr>
              <a:t>such as a maximum tree depth or a minimum number of samples in a leaf node.</a:t>
            </a:r>
            <a:br>
              <a:rPr lang="en-US" dirty="0"/>
            </a:br>
            <a:r>
              <a:rPr lang="en-US" b="0" i="0" dirty="0">
                <a:effectLst/>
                <a:latin typeface="Arial" panose="020B0604020202020204" pitchFamily="34" charset="0"/>
              </a:rPr>
              <a:t>Decision tree regression can be useful for tasks such as predicting future values, understanding</a:t>
            </a:r>
            <a:br>
              <a:rPr lang="en-US" dirty="0"/>
            </a:br>
            <a:r>
              <a:rPr lang="en-US" b="0" i="0" dirty="0">
                <a:effectLst/>
                <a:latin typeface="Arial" panose="020B0604020202020204" pitchFamily="34" charset="0"/>
              </a:rPr>
              <a:t>the relationship between variables, and identifying important features. However, it’s important</a:t>
            </a:r>
            <a:br>
              <a:rPr lang="en-US" dirty="0"/>
            </a:br>
            <a:r>
              <a:rPr lang="en-US" b="0" i="0" dirty="0">
                <a:effectLst/>
                <a:latin typeface="Arial" panose="020B0604020202020204" pitchFamily="34" charset="0"/>
              </a:rPr>
              <a:t>to note that decision trees are prone to overfitting, especially when the tree becomes too deep,</a:t>
            </a:r>
            <a:br>
              <a:rPr lang="en-US" dirty="0"/>
            </a:br>
            <a:r>
              <a:rPr lang="en-US" b="0" i="0" dirty="0">
                <a:effectLst/>
                <a:latin typeface="Arial" panose="020B0604020202020204" pitchFamily="34" charset="0"/>
              </a:rPr>
              <a:t>it’s important to use techniques such as pruning to avoid this issue.</a:t>
            </a:r>
            <a:endParaRPr lang="en-IN" dirty="0"/>
          </a:p>
        </p:txBody>
      </p:sp>
    </p:spTree>
    <p:extLst>
      <p:ext uri="{BB962C8B-B14F-4D97-AF65-F5344CB8AC3E}">
        <p14:creationId xmlns:p14="http://schemas.microsoft.com/office/powerpoint/2010/main" val="235261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 histogram&#10;&#10;Description automatically generated">
            <a:extLst>
              <a:ext uri="{FF2B5EF4-FFF2-40B4-BE49-F238E27FC236}">
                <a16:creationId xmlns:a16="http://schemas.microsoft.com/office/drawing/2014/main" id="{F96510FE-DEE2-B2D8-5AF1-6D30E5F791D8}"/>
              </a:ext>
            </a:extLst>
          </p:cNvPr>
          <p:cNvPicPr>
            <a:picLocks noChangeAspect="1"/>
          </p:cNvPicPr>
          <p:nvPr/>
        </p:nvPicPr>
        <p:blipFill>
          <a:blip r:embed="rId2"/>
          <a:stretch>
            <a:fillRect/>
          </a:stretch>
        </p:blipFill>
        <p:spPr>
          <a:xfrm>
            <a:off x="0" y="243036"/>
            <a:ext cx="9144000" cy="4657428"/>
          </a:xfrm>
          <a:prstGeom prst="rect">
            <a:avLst/>
          </a:prstGeom>
        </p:spPr>
      </p:pic>
    </p:spTree>
    <p:extLst>
      <p:ext uri="{BB962C8B-B14F-4D97-AF65-F5344CB8AC3E}">
        <p14:creationId xmlns:p14="http://schemas.microsoft.com/office/powerpoint/2010/main" val="2836449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787F-8F74-00AB-23AB-CC35B4BBAF5B}"/>
              </a:ext>
            </a:extLst>
          </p:cNvPr>
          <p:cNvSpPr>
            <a:spLocks noGrp="1"/>
          </p:cNvSpPr>
          <p:nvPr>
            <p:ph type="title"/>
          </p:nvPr>
        </p:nvSpPr>
        <p:spPr>
          <a:xfrm>
            <a:off x="329856" y="123156"/>
            <a:ext cx="5657400" cy="572700"/>
          </a:xfrm>
        </p:spPr>
        <p:txBody>
          <a:bodyPr/>
          <a:lstStyle/>
          <a:p>
            <a:r>
              <a:rPr lang="en-US" dirty="0"/>
              <a:t>Random Forest Regression</a:t>
            </a:r>
            <a:endParaRPr lang="en-IN" dirty="0"/>
          </a:p>
        </p:txBody>
      </p:sp>
      <p:sp>
        <p:nvSpPr>
          <p:cNvPr id="3" name="Text Placeholder 2">
            <a:extLst>
              <a:ext uri="{FF2B5EF4-FFF2-40B4-BE49-F238E27FC236}">
                <a16:creationId xmlns:a16="http://schemas.microsoft.com/office/drawing/2014/main" id="{6CC18BB4-197A-205C-9C7E-CFF28F74B7D6}"/>
              </a:ext>
            </a:extLst>
          </p:cNvPr>
          <p:cNvSpPr>
            <a:spLocks noGrp="1"/>
          </p:cNvSpPr>
          <p:nvPr>
            <p:ph type="body" idx="1"/>
          </p:nvPr>
        </p:nvSpPr>
        <p:spPr>
          <a:xfrm>
            <a:off x="214032" y="695856"/>
            <a:ext cx="8715936" cy="4286667"/>
          </a:xfrm>
        </p:spPr>
        <p:txBody>
          <a:bodyPr/>
          <a:lstStyle/>
          <a:p>
            <a:pPr marL="139700" indent="0">
              <a:buNone/>
            </a:pPr>
            <a:br>
              <a:rPr lang="en-US" b="0" i="0" dirty="0">
                <a:effectLst/>
                <a:latin typeface="Arial" panose="020B0604020202020204" pitchFamily="34" charset="0"/>
              </a:rPr>
            </a:br>
            <a:r>
              <a:rPr lang="en-US" b="0" i="0" dirty="0">
                <a:effectLst/>
                <a:latin typeface="Arial" panose="020B0604020202020204" pitchFamily="34" charset="0"/>
              </a:rPr>
              <a:t>Random Forest Regression is an ensemble method that combines multiple decision trees to make</a:t>
            </a:r>
            <a:br>
              <a:rPr lang="en-US" dirty="0"/>
            </a:br>
            <a:r>
              <a:rPr lang="en-US" b="0" i="0" dirty="0">
                <a:effectLst/>
                <a:latin typeface="Arial" panose="020B0604020202020204" pitchFamily="34" charset="0"/>
              </a:rPr>
              <a:t>predictions. It is a type of supervised learning algorithm that can be used for both classification</a:t>
            </a:r>
            <a:br>
              <a:rPr lang="en-US" dirty="0"/>
            </a:br>
            <a:r>
              <a:rPr lang="en-US" b="0" i="0" dirty="0">
                <a:effectLst/>
                <a:latin typeface="Arial" panose="020B0604020202020204" pitchFamily="34" charset="0"/>
              </a:rPr>
              <a:t>and regression tasks.</a:t>
            </a:r>
            <a:br>
              <a:rPr lang="en-US" dirty="0"/>
            </a:br>
            <a:r>
              <a:rPr lang="en-US" b="0" i="0" dirty="0">
                <a:effectLst/>
                <a:latin typeface="Arial" panose="020B0604020202020204" pitchFamily="34" charset="0"/>
              </a:rPr>
              <a:t>In a Random Forest model, a large number of decision trees are trained on different subsets</a:t>
            </a:r>
            <a:br>
              <a:rPr lang="en-US" dirty="0"/>
            </a:br>
            <a:r>
              <a:rPr lang="en-US" b="0" i="0" dirty="0">
                <a:effectLst/>
                <a:latin typeface="Arial" panose="020B0604020202020204" pitchFamily="34" charset="0"/>
              </a:rPr>
              <a:t>of the training data and the final prediction is made by averaging the predictions of all the trees.</a:t>
            </a:r>
            <a:br>
              <a:rPr lang="en-US" dirty="0"/>
            </a:br>
            <a:r>
              <a:rPr lang="en-US" b="0" i="0" dirty="0">
                <a:effectLst/>
                <a:latin typeface="Arial" panose="020B0604020202020204" pitchFamily="34" charset="0"/>
              </a:rPr>
              <a:t>This averaging process helps to reduce the variance and improve the generalization error of the</a:t>
            </a:r>
            <a:br>
              <a:rPr lang="en-US" dirty="0"/>
            </a:br>
            <a:r>
              <a:rPr lang="en-US" b="0" i="0" dirty="0">
                <a:effectLst/>
                <a:latin typeface="Arial" panose="020B0604020202020204" pitchFamily="34" charset="0"/>
              </a:rPr>
              <a:t>model.</a:t>
            </a:r>
            <a:br>
              <a:rPr lang="en-US" dirty="0"/>
            </a:br>
            <a:r>
              <a:rPr lang="en-US" b="0" i="0" dirty="0">
                <a:effectLst/>
                <a:latin typeface="Arial" panose="020B0604020202020204" pitchFamily="34" charset="0"/>
              </a:rPr>
              <a:t>Each tree in the forest is grown using a random subset of the training data, and a random</a:t>
            </a:r>
            <a:br>
              <a:rPr lang="en-US" dirty="0"/>
            </a:br>
            <a:r>
              <a:rPr lang="en-US" b="0" i="0" dirty="0">
                <a:effectLst/>
                <a:latin typeface="Arial" panose="020B0604020202020204" pitchFamily="34" charset="0"/>
              </a:rPr>
              <a:t>subset of the features. This process is known as bootstrap aggregating or bagging, and it helps</a:t>
            </a:r>
            <a:br>
              <a:rPr lang="en-US" dirty="0"/>
            </a:br>
            <a:r>
              <a:rPr lang="en-US" b="0" i="0" dirty="0">
                <a:effectLst/>
                <a:latin typeface="Arial" panose="020B0604020202020204" pitchFamily="34" charset="0"/>
              </a:rPr>
              <a:t>to decorrelate the trees, making the ensemble more robust.</a:t>
            </a:r>
            <a:br>
              <a:rPr lang="en-US" dirty="0"/>
            </a:br>
            <a:r>
              <a:rPr lang="en-US" b="0" i="0" dirty="0">
                <a:effectLst/>
                <a:latin typeface="Arial" panose="020B0604020202020204" pitchFamily="34" charset="0"/>
              </a:rPr>
              <a:t>The training process of a random forest is done by repeating the following steps:</a:t>
            </a:r>
            <a:br>
              <a:rPr lang="en-US" dirty="0"/>
            </a:br>
            <a:r>
              <a:rPr lang="en-US" b="0" i="0" dirty="0">
                <a:effectLst/>
                <a:latin typeface="Arial" panose="020B0604020202020204" pitchFamily="34" charset="0"/>
              </a:rPr>
              <a:t>1.Select N random samples from the dataset with replacement 2.Grow a decision tree from</a:t>
            </a:r>
            <a:br>
              <a:rPr lang="en-US" dirty="0"/>
            </a:br>
            <a:r>
              <a:rPr lang="en-US" b="0" i="0" dirty="0">
                <a:effectLst/>
                <a:latin typeface="Arial" panose="020B0604020202020204" pitchFamily="34" charset="0"/>
              </a:rPr>
              <a:t>the subsample 3.Repeat steps 1-2 for a certain number of times 4. Average the prediction</a:t>
            </a:r>
            <a:br>
              <a:rPr lang="en-US" dirty="0"/>
            </a:br>
            <a:r>
              <a:rPr lang="en-US" b="0" i="0" dirty="0">
                <a:effectLst/>
                <a:latin typeface="Arial" panose="020B0604020202020204" pitchFamily="34" charset="0"/>
              </a:rPr>
              <a:t>of all the decision trees. The Random Forest Regression model can be useful for tasks such</a:t>
            </a:r>
            <a:br>
              <a:rPr lang="en-US" dirty="0"/>
            </a:br>
            <a:r>
              <a:rPr lang="en-US" b="0" i="0" dirty="0">
                <a:effectLst/>
                <a:latin typeface="Arial" panose="020B0604020202020204" pitchFamily="34" charset="0"/>
              </a:rPr>
              <a:t>as predicting future values, understanding the relationship between variables, and identifying</a:t>
            </a:r>
            <a:br>
              <a:rPr lang="en-US" dirty="0"/>
            </a:br>
            <a:r>
              <a:rPr lang="en-US" b="0" i="0" dirty="0">
                <a:effectLst/>
                <a:latin typeface="Arial" panose="020B0604020202020204" pitchFamily="34" charset="0"/>
              </a:rPr>
              <a:t>important features. It’s also a robust method to handle overfitting, it’s less prone to overfitting</a:t>
            </a:r>
            <a:br>
              <a:rPr lang="en-US" dirty="0"/>
            </a:br>
            <a:r>
              <a:rPr lang="en-US" b="0" i="0" dirty="0">
                <a:effectLst/>
                <a:latin typeface="Arial" panose="020B0604020202020204" pitchFamily="34" charset="0"/>
              </a:rPr>
              <a:t>than decision tree regression and it can handle categorical variables.</a:t>
            </a:r>
            <a:endParaRPr lang="en-IN" dirty="0"/>
          </a:p>
        </p:txBody>
      </p:sp>
    </p:spTree>
    <p:extLst>
      <p:ext uri="{BB962C8B-B14F-4D97-AF65-F5344CB8AC3E}">
        <p14:creationId xmlns:p14="http://schemas.microsoft.com/office/powerpoint/2010/main" val="2378159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D423F-E1C8-838D-D3F5-3EEA70EAA7C4}"/>
              </a:ext>
            </a:extLst>
          </p:cNvPr>
          <p:cNvPicPr>
            <a:picLocks noChangeAspect="1"/>
          </p:cNvPicPr>
          <p:nvPr/>
        </p:nvPicPr>
        <p:blipFill>
          <a:blip r:embed="rId2"/>
          <a:stretch>
            <a:fillRect/>
          </a:stretch>
        </p:blipFill>
        <p:spPr>
          <a:xfrm>
            <a:off x="0" y="242798"/>
            <a:ext cx="9144000" cy="4657904"/>
          </a:xfrm>
          <a:prstGeom prst="rect">
            <a:avLst/>
          </a:prstGeom>
        </p:spPr>
      </p:pic>
    </p:spTree>
    <p:extLst>
      <p:ext uri="{BB962C8B-B14F-4D97-AF65-F5344CB8AC3E}">
        <p14:creationId xmlns:p14="http://schemas.microsoft.com/office/powerpoint/2010/main" val="3506663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p:nvPr/>
        </p:nvSpPr>
        <p:spPr>
          <a:xfrm>
            <a:off x="905450" y="16725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4"/>
          <p:cNvSpPr/>
          <p:nvPr/>
        </p:nvSpPr>
        <p:spPr>
          <a:xfrm>
            <a:off x="905450" y="31531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4"/>
          <p:cNvSpPr/>
          <p:nvPr/>
        </p:nvSpPr>
        <p:spPr>
          <a:xfrm>
            <a:off x="4739900" y="16725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4"/>
          <p:cNvSpPr/>
          <p:nvPr/>
        </p:nvSpPr>
        <p:spPr>
          <a:xfrm>
            <a:off x="4739900" y="31531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4"/>
          <p:cNvSpPr txBox="1">
            <a:spLocks noGrp="1"/>
          </p:cNvSpPr>
          <p:nvPr>
            <p:ph type="title" idx="13"/>
          </p:nvPr>
        </p:nvSpPr>
        <p:spPr>
          <a:xfrm>
            <a:off x="874125"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9" name="Google Shape;259;p44"/>
          <p:cNvSpPr txBox="1">
            <a:spLocks noGrp="1"/>
          </p:cNvSpPr>
          <p:nvPr>
            <p:ph type="title" idx="9"/>
          </p:nvPr>
        </p:nvSpPr>
        <p:spPr>
          <a:xfrm>
            <a:off x="874125"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0" name="Google Shape;260;p44"/>
          <p:cNvSpPr txBox="1">
            <a:spLocks noGrp="1"/>
          </p:cNvSpPr>
          <p:nvPr>
            <p:ph type="title" idx="14"/>
          </p:nvPr>
        </p:nvSpPr>
        <p:spPr>
          <a:xfrm>
            <a:off x="4724300"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1" name="Google Shape;261;p44"/>
          <p:cNvSpPr txBox="1">
            <a:spLocks noGrp="1"/>
          </p:cNvSpPr>
          <p:nvPr>
            <p:ph type="title" idx="15"/>
          </p:nvPr>
        </p:nvSpPr>
        <p:spPr>
          <a:xfrm>
            <a:off x="4724300"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2" name="Google Shape;262;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63" name="Google Shape;263;p44"/>
          <p:cNvSpPr txBox="1">
            <a:spLocks noGrp="1"/>
          </p:cNvSpPr>
          <p:nvPr>
            <p:ph type="title" idx="2"/>
          </p:nvPr>
        </p:nvSpPr>
        <p:spPr>
          <a:xfrm>
            <a:off x="2069613" y="1638285"/>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64" name="Google Shape;264;p44"/>
          <p:cNvSpPr txBox="1">
            <a:spLocks noGrp="1"/>
          </p:cNvSpPr>
          <p:nvPr>
            <p:ph type="subTitle" idx="1"/>
          </p:nvPr>
        </p:nvSpPr>
        <p:spPr>
          <a:xfrm>
            <a:off x="2069613" y="2176563"/>
            <a:ext cx="2305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 overview of what the project is all about.</a:t>
            </a:r>
            <a:endParaRPr dirty="0"/>
          </a:p>
        </p:txBody>
      </p:sp>
      <p:sp>
        <p:nvSpPr>
          <p:cNvPr id="265" name="Google Shape;265;p44"/>
          <p:cNvSpPr txBox="1">
            <a:spLocks noGrp="1"/>
          </p:cNvSpPr>
          <p:nvPr>
            <p:ph type="title" idx="3"/>
          </p:nvPr>
        </p:nvSpPr>
        <p:spPr>
          <a:xfrm>
            <a:off x="5922982" y="1638285"/>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Proposed system</a:t>
            </a:r>
            <a:endParaRPr dirty="0"/>
          </a:p>
        </p:txBody>
      </p:sp>
      <p:sp>
        <p:nvSpPr>
          <p:cNvPr id="266" name="Google Shape;266;p44"/>
          <p:cNvSpPr txBox="1">
            <a:spLocks noGrp="1"/>
          </p:cNvSpPr>
          <p:nvPr>
            <p:ph type="subTitle" idx="4"/>
          </p:nvPr>
        </p:nvSpPr>
        <p:spPr>
          <a:xfrm>
            <a:off x="5922983" y="2176563"/>
            <a:ext cx="2305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Time-series prediction is the concept widely used in many real world application</a:t>
            </a:r>
            <a:endParaRPr dirty="0"/>
          </a:p>
        </p:txBody>
      </p:sp>
      <p:sp>
        <p:nvSpPr>
          <p:cNvPr id="267" name="Google Shape;267;p44"/>
          <p:cNvSpPr txBox="1">
            <a:spLocks noGrp="1"/>
          </p:cNvSpPr>
          <p:nvPr>
            <p:ph type="title" idx="5"/>
          </p:nvPr>
        </p:nvSpPr>
        <p:spPr>
          <a:xfrm>
            <a:off x="2069613" y="3115656"/>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Patient Care</a:t>
            </a:r>
            <a:endParaRPr/>
          </a:p>
        </p:txBody>
      </p:sp>
      <p:sp>
        <p:nvSpPr>
          <p:cNvPr id="268" name="Google Shape;268;p44"/>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69" name="Google Shape;269;p44"/>
          <p:cNvSpPr txBox="1">
            <a:spLocks noGrp="1"/>
          </p:cNvSpPr>
          <p:nvPr>
            <p:ph type="title" idx="7"/>
          </p:nvPr>
        </p:nvSpPr>
        <p:spPr>
          <a:xfrm>
            <a:off x="5922982" y="3115656"/>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a:t>
            </a:r>
            <a:endParaRPr/>
          </a:p>
        </p:txBody>
      </p:sp>
      <p:sp>
        <p:nvSpPr>
          <p:cNvPr id="270" name="Google Shape;270;p44"/>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W</a:t>
            </a:r>
            <a:r>
              <a:rPr lang="en" dirty="0"/>
              <a:t>hat we achieved and future goals for the project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E0E40614-7FFE-5256-862E-B60791A1FB97}"/>
              </a:ext>
            </a:extLst>
          </p:cNvPr>
          <p:cNvPicPr>
            <a:picLocks noChangeAspect="1"/>
          </p:cNvPicPr>
          <p:nvPr/>
        </p:nvPicPr>
        <p:blipFill>
          <a:blip r:embed="rId2"/>
          <a:stretch>
            <a:fillRect/>
          </a:stretch>
        </p:blipFill>
        <p:spPr>
          <a:xfrm>
            <a:off x="161778" y="423681"/>
            <a:ext cx="8820443" cy="4503544"/>
          </a:xfrm>
          <a:prstGeom prst="rect">
            <a:avLst/>
          </a:prstGeom>
        </p:spPr>
      </p:pic>
    </p:spTree>
    <p:extLst>
      <p:ext uri="{BB962C8B-B14F-4D97-AF65-F5344CB8AC3E}">
        <p14:creationId xmlns:p14="http://schemas.microsoft.com/office/powerpoint/2010/main" val="3242367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Accuracy of Models</a:t>
            </a:r>
            <a:endParaRPr dirty="0"/>
          </a:p>
        </p:txBody>
      </p:sp>
      <p:sp>
        <p:nvSpPr>
          <p:cNvPr id="659" name="Google Shape;659;p67"/>
          <p:cNvSpPr/>
          <p:nvPr/>
        </p:nvSpPr>
        <p:spPr>
          <a:xfrm>
            <a:off x="1811956" y="1576369"/>
            <a:ext cx="1346400" cy="134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7"/>
          <p:cNvSpPr txBox="1"/>
          <p:nvPr/>
        </p:nvSpPr>
        <p:spPr>
          <a:xfrm>
            <a:off x="1590275" y="3551350"/>
            <a:ext cx="1804500" cy="64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Exo"/>
                <a:ea typeface="Exo"/>
                <a:cs typeface="Exo"/>
                <a:sym typeface="Exo"/>
              </a:rPr>
              <a:t>Simple Linear </a:t>
            </a:r>
          </a:p>
          <a:p>
            <a:pPr marL="0" lvl="0" indent="0" algn="ctr" rtl="0">
              <a:spcBef>
                <a:spcPts val="0"/>
              </a:spcBef>
              <a:spcAft>
                <a:spcPts val="0"/>
              </a:spcAft>
              <a:buNone/>
            </a:pPr>
            <a:r>
              <a:rPr lang="en" dirty="0">
                <a:solidFill>
                  <a:schemeClr val="dk1"/>
                </a:solidFill>
                <a:latin typeface="Exo"/>
                <a:ea typeface="Exo"/>
                <a:cs typeface="Exo"/>
                <a:sym typeface="Exo"/>
              </a:rPr>
              <a:t>Regression</a:t>
            </a:r>
            <a:endParaRPr dirty="0">
              <a:solidFill>
                <a:schemeClr val="dk1"/>
              </a:solidFill>
              <a:latin typeface="Exo"/>
              <a:ea typeface="Exo"/>
              <a:cs typeface="Exo"/>
              <a:sym typeface="Exo"/>
            </a:endParaRPr>
          </a:p>
        </p:txBody>
      </p:sp>
      <p:sp>
        <p:nvSpPr>
          <p:cNvPr id="661" name="Google Shape;661;p67"/>
          <p:cNvSpPr txBox="1"/>
          <p:nvPr/>
        </p:nvSpPr>
        <p:spPr>
          <a:xfrm>
            <a:off x="3615075" y="3551350"/>
            <a:ext cx="1804500" cy="64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Exo"/>
                <a:ea typeface="Exo"/>
                <a:cs typeface="Exo"/>
                <a:sym typeface="Exo"/>
              </a:rPr>
              <a:t>Support Vector </a:t>
            </a:r>
          </a:p>
          <a:p>
            <a:pPr marL="0" lvl="0" indent="0" algn="ctr" rtl="0">
              <a:spcBef>
                <a:spcPts val="0"/>
              </a:spcBef>
              <a:spcAft>
                <a:spcPts val="0"/>
              </a:spcAft>
              <a:buNone/>
            </a:pPr>
            <a:r>
              <a:rPr lang="en" dirty="0">
                <a:solidFill>
                  <a:schemeClr val="dk1"/>
                </a:solidFill>
                <a:latin typeface="Exo"/>
                <a:ea typeface="Exo"/>
                <a:cs typeface="Exo"/>
                <a:sym typeface="Exo"/>
              </a:rPr>
              <a:t>Regression</a:t>
            </a:r>
            <a:endParaRPr dirty="0">
              <a:solidFill>
                <a:schemeClr val="dk1"/>
              </a:solidFill>
              <a:latin typeface="Exo"/>
              <a:ea typeface="Exo"/>
              <a:cs typeface="Exo"/>
              <a:sym typeface="Exo"/>
            </a:endParaRPr>
          </a:p>
        </p:txBody>
      </p:sp>
      <p:sp>
        <p:nvSpPr>
          <p:cNvPr id="662" name="Google Shape;662;p67"/>
          <p:cNvSpPr txBox="1"/>
          <p:nvPr/>
        </p:nvSpPr>
        <p:spPr>
          <a:xfrm>
            <a:off x="5673025" y="3551350"/>
            <a:ext cx="1804500" cy="64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Exo"/>
                <a:ea typeface="Exo"/>
                <a:cs typeface="Exo"/>
                <a:sym typeface="Exo"/>
              </a:rPr>
              <a:t>Decision Tree </a:t>
            </a:r>
          </a:p>
          <a:p>
            <a:pPr marL="0" lvl="0" indent="0" algn="ctr" rtl="0">
              <a:spcBef>
                <a:spcPts val="0"/>
              </a:spcBef>
              <a:spcAft>
                <a:spcPts val="0"/>
              </a:spcAft>
              <a:buNone/>
            </a:pPr>
            <a:r>
              <a:rPr lang="en" dirty="0">
                <a:solidFill>
                  <a:schemeClr val="dk1"/>
                </a:solidFill>
                <a:latin typeface="Exo"/>
                <a:ea typeface="Exo"/>
                <a:cs typeface="Exo"/>
                <a:sym typeface="Exo"/>
              </a:rPr>
              <a:t>Regression</a:t>
            </a:r>
            <a:endParaRPr dirty="0">
              <a:solidFill>
                <a:schemeClr val="dk1"/>
              </a:solidFill>
              <a:latin typeface="Exo"/>
              <a:ea typeface="Exo"/>
              <a:cs typeface="Exo"/>
              <a:sym typeface="Exo"/>
            </a:endParaRPr>
          </a:p>
        </p:txBody>
      </p:sp>
      <p:sp>
        <p:nvSpPr>
          <p:cNvPr id="663" name="Google Shape;663;p67"/>
          <p:cNvSpPr txBox="1"/>
          <p:nvPr/>
        </p:nvSpPr>
        <p:spPr>
          <a:xfrm>
            <a:off x="1590275" y="3101550"/>
            <a:ext cx="18045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sym typeface="Prata"/>
              </a:rPr>
              <a:t>SLR</a:t>
            </a:r>
            <a:endParaRPr sz="2000" b="1" dirty="0">
              <a:solidFill>
                <a:schemeClr val="dk1"/>
              </a:solidFill>
              <a:latin typeface="Prata"/>
              <a:ea typeface="Prata"/>
              <a:cs typeface="Prata"/>
              <a:sym typeface="Prata"/>
            </a:endParaRPr>
          </a:p>
        </p:txBody>
      </p:sp>
      <p:sp>
        <p:nvSpPr>
          <p:cNvPr id="664" name="Google Shape;664;p67"/>
          <p:cNvSpPr txBox="1"/>
          <p:nvPr/>
        </p:nvSpPr>
        <p:spPr>
          <a:xfrm>
            <a:off x="3615075" y="3101550"/>
            <a:ext cx="18045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sym typeface="Prata"/>
              </a:rPr>
              <a:t>SVR</a:t>
            </a:r>
            <a:endParaRPr sz="2000" b="1" dirty="0">
              <a:solidFill>
                <a:schemeClr val="dk1"/>
              </a:solidFill>
              <a:latin typeface="Prata"/>
              <a:ea typeface="Prata"/>
              <a:cs typeface="Prata"/>
              <a:sym typeface="Prata"/>
            </a:endParaRPr>
          </a:p>
        </p:txBody>
      </p:sp>
      <p:sp>
        <p:nvSpPr>
          <p:cNvPr id="665" name="Google Shape;665;p67"/>
          <p:cNvSpPr txBox="1"/>
          <p:nvPr/>
        </p:nvSpPr>
        <p:spPr>
          <a:xfrm>
            <a:off x="5673025" y="3101550"/>
            <a:ext cx="18045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sym typeface="Prata"/>
              </a:rPr>
              <a:t>DTR</a:t>
            </a:r>
            <a:endParaRPr sz="2000" b="1" dirty="0">
              <a:solidFill>
                <a:schemeClr val="dk1"/>
              </a:solidFill>
              <a:latin typeface="Prata"/>
              <a:ea typeface="Prata"/>
              <a:cs typeface="Prata"/>
              <a:sym typeface="Prata"/>
            </a:endParaRPr>
          </a:p>
        </p:txBody>
      </p:sp>
      <p:sp>
        <p:nvSpPr>
          <p:cNvPr id="666" name="Google Shape;666;p67"/>
          <p:cNvSpPr/>
          <p:nvPr/>
        </p:nvSpPr>
        <p:spPr>
          <a:xfrm rot="10800000" flipH="1">
            <a:off x="1811946" y="1576451"/>
            <a:ext cx="1346400" cy="1346400"/>
          </a:xfrm>
          <a:prstGeom prst="blockArc">
            <a:avLst>
              <a:gd name="adj1" fmla="val 19268156"/>
              <a:gd name="adj2" fmla="val 18754251"/>
              <a:gd name="adj3" fmla="val 2418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7"/>
          <p:cNvSpPr/>
          <p:nvPr/>
        </p:nvSpPr>
        <p:spPr>
          <a:xfrm>
            <a:off x="2105781" y="1870194"/>
            <a:ext cx="758700" cy="75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7"/>
          <p:cNvSpPr/>
          <p:nvPr/>
        </p:nvSpPr>
        <p:spPr>
          <a:xfrm>
            <a:off x="3831781" y="1576369"/>
            <a:ext cx="1346400" cy="134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7"/>
          <p:cNvSpPr/>
          <p:nvPr/>
        </p:nvSpPr>
        <p:spPr>
          <a:xfrm rot="10800000" flipH="1">
            <a:off x="3824021" y="1576451"/>
            <a:ext cx="1346400" cy="1346400"/>
          </a:xfrm>
          <a:prstGeom prst="blockArc">
            <a:avLst>
              <a:gd name="adj1" fmla="val 4652799"/>
              <a:gd name="adj2" fmla="val 2077341"/>
              <a:gd name="adj3" fmla="val 219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7"/>
          <p:cNvSpPr/>
          <p:nvPr/>
        </p:nvSpPr>
        <p:spPr>
          <a:xfrm>
            <a:off x="4125606" y="1870194"/>
            <a:ext cx="758700" cy="75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7"/>
          <p:cNvSpPr/>
          <p:nvPr/>
        </p:nvSpPr>
        <p:spPr>
          <a:xfrm>
            <a:off x="5851606" y="1576369"/>
            <a:ext cx="1346400" cy="134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7"/>
          <p:cNvSpPr/>
          <p:nvPr/>
        </p:nvSpPr>
        <p:spPr>
          <a:xfrm rot="10800000" flipH="1">
            <a:off x="5851596" y="1583595"/>
            <a:ext cx="1346400" cy="1346400"/>
          </a:xfrm>
          <a:prstGeom prst="blockArc">
            <a:avLst>
              <a:gd name="adj1" fmla="val 13430104"/>
              <a:gd name="adj2" fmla="val 12407356"/>
              <a:gd name="adj3" fmla="val 2244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7"/>
          <p:cNvSpPr/>
          <p:nvPr/>
        </p:nvSpPr>
        <p:spPr>
          <a:xfrm>
            <a:off x="6145431" y="1870194"/>
            <a:ext cx="758700" cy="75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7"/>
          <p:cNvSpPr txBox="1"/>
          <p:nvPr/>
        </p:nvSpPr>
        <p:spPr>
          <a:xfrm>
            <a:off x="4058325" y="1985025"/>
            <a:ext cx="918000" cy="52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Prata"/>
                <a:ea typeface="Prata"/>
                <a:cs typeface="Prata"/>
                <a:sym typeface="Prata"/>
              </a:rPr>
              <a:t>93.6%</a:t>
            </a:r>
            <a:endParaRPr sz="2000" b="1" dirty="0">
              <a:solidFill>
                <a:schemeClr val="dk1"/>
              </a:solidFill>
              <a:latin typeface="Prata"/>
              <a:ea typeface="Prata"/>
              <a:cs typeface="Prata"/>
              <a:sym typeface="Prata"/>
            </a:endParaRPr>
          </a:p>
        </p:txBody>
      </p:sp>
      <p:sp>
        <p:nvSpPr>
          <p:cNvPr id="675" name="Google Shape;675;p67"/>
          <p:cNvSpPr txBox="1"/>
          <p:nvPr/>
        </p:nvSpPr>
        <p:spPr>
          <a:xfrm>
            <a:off x="6083163" y="1985025"/>
            <a:ext cx="918000" cy="52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Prata"/>
                <a:ea typeface="Prata"/>
                <a:cs typeface="Prata"/>
                <a:sym typeface="Prata"/>
              </a:rPr>
              <a:t>97.2%</a:t>
            </a:r>
            <a:endParaRPr sz="2000" b="1" dirty="0">
              <a:solidFill>
                <a:schemeClr val="dk1"/>
              </a:solidFill>
              <a:latin typeface="Prata"/>
              <a:ea typeface="Prata"/>
              <a:cs typeface="Prata"/>
              <a:sym typeface="Prata"/>
            </a:endParaRPr>
          </a:p>
        </p:txBody>
      </p:sp>
      <p:sp>
        <p:nvSpPr>
          <p:cNvPr id="676" name="Google Shape;676;p67"/>
          <p:cNvSpPr txBox="1"/>
          <p:nvPr/>
        </p:nvSpPr>
        <p:spPr>
          <a:xfrm>
            <a:off x="2033525" y="1985025"/>
            <a:ext cx="918000" cy="52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Prata"/>
                <a:ea typeface="Prata"/>
                <a:cs typeface="Prata"/>
                <a:sym typeface="Prata"/>
              </a:rPr>
              <a:t>99.8%</a:t>
            </a:r>
            <a:endParaRPr sz="2000" b="1" dirty="0">
              <a:solidFill>
                <a:schemeClr val="dk1"/>
              </a:solidFill>
              <a:latin typeface="Prata"/>
              <a:ea typeface="Prata"/>
              <a:cs typeface="Prata"/>
              <a:sym typeface="Prata"/>
            </a:endParaRPr>
          </a:p>
        </p:txBody>
      </p:sp>
      <p:sp>
        <p:nvSpPr>
          <p:cNvPr id="677" name="Google Shape;677;p67"/>
          <p:cNvSpPr/>
          <p:nvPr/>
        </p:nvSpPr>
        <p:spPr>
          <a:xfrm>
            <a:off x="1547028" y="3083965"/>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7"/>
          <p:cNvSpPr/>
          <p:nvPr/>
        </p:nvSpPr>
        <p:spPr>
          <a:xfrm>
            <a:off x="3609568" y="3083965"/>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7"/>
          <p:cNvSpPr/>
          <p:nvPr/>
        </p:nvSpPr>
        <p:spPr>
          <a:xfrm>
            <a:off x="5716078" y="3083965"/>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table</a:t>
            </a:r>
            <a:endParaRPr/>
          </a:p>
        </p:txBody>
      </p:sp>
      <p:graphicFrame>
        <p:nvGraphicFramePr>
          <p:cNvPr id="685" name="Google Shape;685;p68"/>
          <p:cNvGraphicFramePr/>
          <p:nvPr>
            <p:extLst>
              <p:ext uri="{D42A27DB-BD31-4B8C-83A1-F6EECF244321}">
                <p14:modId xmlns:p14="http://schemas.microsoft.com/office/powerpoint/2010/main" val="1862604555"/>
              </p:ext>
            </p:extLst>
          </p:nvPr>
        </p:nvGraphicFramePr>
        <p:xfrm>
          <a:off x="1185769" y="1256562"/>
          <a:ext cx="6265162" cy="2282150"/>
        </p:xfrm>
        <a:graphic>
          <a:graphicData uri="http://schemas.openxmlformats.org/drawingml/2006/table">
            <a:tbl>
              <a:tblPr>
                <a:noFill/>
                <a:tableStyleId>{5D4F0FF1-9BCB-4F77-A7EB-CB2CC291F9E9}</a:tableStyleId>
              </a:tblPr>
              <a:tblGrid>
                <a:gridCol w="2159208">
                  <a:extLst>
                    <a:ext uri="{9D8B030D-6E8A-4147-A177-3AD203B41FA5}">
                      <a16:colId xmlns:a16="http://schemas.microsoft.com/office/drawing/2014/main" val="20000"/>
                    </a:ext>
                  </a:extLst>
                </a:gridCol>
                <a:gridCol w="2052977">
                  <a:extLst>
                    <a:ext uri="{9D8B030D-6E8A-4147-A177-3AD203B41FA5}">
                      <a16:colId xmlns:a16="http://schemas.microsoft.com/office/drawing/2014/main" val="20001"/>
                    </a:ext>
                  </a:extLst>
                </a:gridCol>
                <a:gridCol w="2052977">
                  <a:extLst>
                    <a:ext uri="{9D8B030D-6E8A-4147-A177-3AD203B41FA5}">
                      <a16:colId xmlns:a16="http://schemas.microsoft.com/office/drawing/2014/main" val="20002"/>
                    </a:ext>
                  </a:extLst>
                </a:gridCol>
              </a:tblGrid>
              <a:tr h="475850">
                <a:tc>
                  <a:txBody>
                    <a:bodyPr/>
                    <a:lstStyle/>
                    <a:p>
                      <a:pPr marL="0" lvl="0" indent="0" algn="l" rtl="0">
                        <a:spcBef>
                          <a:spcPts val="0"/>
                        </a:spcBef>
                        <a:spcAft>
                          <a:spcPts val="0"/>
                        </a:spcAft>
                        <a:buNone/>
                      </a:pPr>
                      <a:endParaRPr dirty="0">
                        <a:solidFill>
                          <a:schemeClr val="dk1"/>
                        </a:solidFill>
                        <a:latin typeface="Open Sans"/>
                        <a:ea typeface="Open Sans"/>
                        <a:cs typeface="Open Sans"/>
                        <a:sym typeface="Open Sans"/>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dk1"/>
                          </a:solidFill>
                          <a:latin typeface="Prata"/>
                          <a:ea typeface="Prata"/>
                          <a:cs typeface="Prata"/>
                          <a:sym typeface="Prata"/>
                        </a:rPr>
                        <a:t>Actual values</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dirty="0">
                          <a:solidFill>
                            <a:schemeClr val="dk1"/>
                          </a:solidFill>
                          <a:latin typeface="Prata"/>
                          <a:ea typeface="Prata"/>
                          <a:cs typeface="Prata"/>
                          <a:sym typeface="Prata"/>
                        </a:rPr>
                        <a:t>Predicted values</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1575">
                <a:tc>
                  <a:txBody>
                    <a:bodyPr/>
                    <a:lstStyle/>
                    <a:p>
                      <a:pPr marL="0" lvl="0" indent="0" algn="l" rtl="0">
                        <a:spcBef>
                          <a:spcPts val="0"/>
                        </a:spcBef>
                        <a:spcAft>
                          <a:spcPts val="0"/>
                        </a:spcAft>
                        <a:buNone/>
                      </a:pPr>
                      <a:r>
                        <a:rPr lang="en" sz="1800" b="1" dirty="0">
                          <a:solidFill>
                            <a:schemeClr val="dk1"/>
                          </a:solidFill>
                          <a:latin typeface="Prata"/>
                          <a:ea typeface="Prata"/>
                          <a:cs typeface="Prata"/>
                          <a:sym typeface="Prata"/>
                        </a:rPr>
                        <a:t>1.</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215.88000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215.76174</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1575">
                <a:tc>
                  <a:txBody>
                    <a:bodyPr/>
                    <a:lstStyle/>
                    <a:p>
                      <a:pPr marL="0" lvl="0" indent="0" algn="l" rtl="0">
                        <a:spcBef>
                          <a:spcPts val="0"/>
                        </a:spcBef>
                        <a:spcAft>
                          <a:spcPts val="0"/>
                        </a:spcAft>
                        <a:buNone/>
                      </a:pPr>
                      <a:r>
                        <a:rPr lang="en" sz="1800" b="1" dirty="0">
                          <a:solidFill>
                            <a:schemeClr val="dk1"/>
                          </a:solidFill>
                          <a:latin typeface="Prata"/>
                          <a:ea typeface="Prata"/>
                          <a:cs typeface="Prata"/>
                          <a:sym typeface="Prata"/>
                        </a:rPr>
                        <a:t>2.</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346.60000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351.79488</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1575">
                <a:tc>
                  <a:txBody>
                    <a:bodyPr/>
                    <a:lstStyle/>
                    <a:p>
                      <a:pPr marL="0" lvl="0" indent="0" algn="l" rtl="0">
                        <a:spcBef>
                          <a:spcPts val="0"/>
                        </a:spcBef>
                        <a:spcAft>
                          <a:spcPts val="0"/>
                        </a:spcAft>
                        <a:buNone/>
                      </a:pPr>
                      <a:r>
                        <a:rPr lang="en" sz="1800" b="1" dirty="0">
                          <a:solidFill>
                            <a:schemeClr val="dk1"/>
                          </a:solidFill>
                          <a:latin typeface="Prata"/>
                          <a:ea typeface="Prata"/>
                          <a:cs typeface="Prata"/>
                          <a:sym typeface="Prata"/>
                        </a:rPr>
                        <a:t>3.</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227.75000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229.94435</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1575">
                <a:tc>
                  <a:txBody>
                    <a:bodyPr/>
                    <a:lstStyle/>
                    <a:p>
                      <a:pPr marL="0" lvl="0" indent="0" algn="l" rtl="0">
                        <a:spcBef>
                          <a:spcPts val="0"/>
                        </a:spcBef>
                        <a:spcAft>
                          <a:spcPts val="0"/>
                        </a:spcAft>
                        <a:buNone/>
                      </a:pPr>
                      <a:r>
                        <a:rPr lang="en" sz="1800" b="1" dirty="0">
                          <a:solidFill>
                            <a:schemeClr val="dk1"/>
                          </a:solidFill>
                          <a:latin typeface="Prata"/>
                          <a:ea typeface="Prata"/>
                          <a:cs typeface="Prata"/>
                          <a:sym typeface="Prata"/>
                        </a:rPr>
                        <a:t>4.</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1051.5500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1072.91031</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686" name="Google Shape;686;p68"/>
          <p:cNvSpPr txBox="1"/>
          <p:nvPr/>
        </p:nvSpPr>
        <p:spPr>
          <a:xfrm>
            <a:off x="2550150" y="3919599"/>
            <a:ext cx="4043700" cy="51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Exo"/>
                <a:ea typeface="Exo"/>
                <a:cs typeface="Exo"/>
                <a:sym typeface="Exo"/>
              </a:rPr>
              <a:t>Example of some of the stocks .</a:t>
            </a:r>
          </a:p>
          <a:p>
            <a:pPr marL="0" lvl="0" indent="0" algn="ctr" rtl="0">
              <a:spcBef>
                <a:spcPts val="0"/>
              </a:spcBef>
              <a:spcAft>
                <a:spcPts val="0"/>
              </a:spcAft>
              <a:buNone/>
            </a:pPr>
            <a:r>
              <a:rPr lang="en" dirty="0">
                <a:solidFill>
                  <a:schemeClr val="dk1"/>
                </a:solidFill>
                <a:latin typeface="Exo"/>
                <a:ea typeface="Exo"/>
                <a:cs typeface="Exo"/>
                <a:sym typeface="Exo"/>
              </a:rPr>
              <a:t>Where on the left are the actual values and on the right side there is predicted values.</a:t>
            </a:r>
            <a:endParaRPr dirty="0">
              <a:solidFill>
                <a:schemeClr val="dk1"/>
              </a:solidFill>
              <a:latin typeface="Exo"/>
              <a:ea typeface="Exo"/>
              <a:cs typeface="Exo"/>
              <a:sym typeface="Exo"/>
            </a:endParaRPr>
          </a:p>
        </p:txBody>
      </p:sp>
      <p:pic>
        <p:nvPicPr>
          <p:cNvPr id="687" name="Google Shape;687;p68"/>
          <p:cNvPicPr preferRelativeResize="0"/>
          <p:nvPr/>
        </p:nvPicPr>
        <p:blipFill rotWithShape="1">
          <a:blip r:embed="rId3">
            <a:alphaModFix/>
          </a:blip>
          <a:srcRect l="60513" t="15763" r="16584" b="61860"/>
          <a:stretch/>
        </p:blipFill>
        <p:spPr>
          <a:xfrm flipH="1">
            <a:off x="7883683" y="445025"/>
            <a:ext cx="848742" cy="829250"/>
          </a:xfrm>
          <a:prstGeom prst="rect">
            <a:avLst/>
          </a:prstGeom>
          <a:noFill/>
          <a:ln>
            <a:noFill/>
          </a:ln>
        </p:spPr>
      </p:pic>
      <p:pic>
        <p:nvPicPr>
          <p:cNvPr id="688" name="Google Shape;688;p68"/>
          <p:cNvPicPr preferRelativeResize="0"/>
          <p:nvPr/>
        </p:nvPicPr>
        <p:blipFill rotWithShape="1">
          <a:blip r:embed="rId3">
            <a:alphaModFix/>
          </a:blip>
          <a:srcRect l="60513" t="15763" r="16584" b="61860"/>
          <a:stretch/>
        </p:blipFill>
        <p:spPr>
          <a:xfrm rot="1097342" flipH="1">
            <a:off x="467288" y="3964298"/>
            <a:ext cx="875177" cy="8550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5D29-A125-1E1A-F680-E47F7F93E5BE}"/>
              </a:ext>
            </a:extLst>
          </p:cNvPr>
          <p:cNvSpPr>
            <a:spLocks noGrp="1"/>
          </p:cNvSpPr>
          <p:nvPr>
            <p:ph type="title"/>
          </p:nvPr>
        </p:nvSpPr>
        <p:spPr>
          <a:xfrm>
            <a:off x="784169" y="2285400"/>
            <a:ext cx="7704000" cy="572700"/>
          </a:xfrm>
        </p:spPr>
        <p:txBody>
          <a:bodyPr/>
          <a:lstStyle/>
          <a:p>
            <a:r>
              <a:rPr lang="en-IN" dirty="0"/>
              <a:t>Literature review report</a:t>
            </a:r>
            <a:br>
              <a:rPr lang="en-IN" dirty="0"/>
            </a:br>
            <a:r>
              <a:rPr lang="en-IN" dirty="0"/>
              <a:t>Research papers </a:t>
            </a:r>
            <a:br>
              <a:rPr lang="en-IN" dirty="0"/>
            </a:br>
            <a:r>
              <a:rPr lang="en-US" sz="2400" dirty="0"/>
              <a:t>1 . Stock Market Prediction Using Machine Learning</a:t>
            </a:r>
            <a:br>
              <a:rPr lang="en-US" sz="2400" dirty="0"/>
            </a:br>
            <a:br>
              <a:rPr lang="en-US" sz="2400" dirty="0"/>
            </a:br>
            <a:r>
              <a:rPr lang="en-US" sz="1600" b="0" dirty="0">
                <a:latin typeface="Exo"/>
              </a:rPr>
              <a:t>The research work done by V </a:t>
            </a:r>
            <a:r>
              <a:rPr lang="en-US" sz="1600" b="0" dirty="0" err="1">
                <a:latin typeface="Exo"/>
              </a:rPr>
              <a:t>Kranthi</a:t>
            </a:r>
            <a:r>
              <a:rPr lang="en-US" sz="1600" b="0" dirty="0">
                <a:latin typeface="Exo"/>
              </a:rPr>
              <a:t> Sai Reddy Student, ECM, </a:t>
            </a:r>
            <a:r>
              <a:rPr lang="en-US" sz="1600" b="0" dirty="0" err="1">
                <a:latin typeface="Exo"/>
              </a:rPr>
              <a:t>Sreenidhi</a:t>
            </a:r>
            <a:r>
              <a:rPr lang="en-US" sz="1600" b="0" dirty="0">
                <a:latin typeface="Exo"/>
              </a:rPr>
              <a:t> Institute of Science and Technology, Hyderabad, India. In the finance world stock trading is one of the most important activities. Stock market prediction is an act of trying to determine the future value of a stock other financial instrument traded on a financial exchange. This paper explains the prediction of a stock using Machine Learning. The technical and fundamental or the time series analysis is used by the most of the stockbrokers while making the stock predictions. The programming language is used to predict the stock market using machine learning is Python. In this paper we propose a Machine Learning (ML) approach that will be trained from the available stocks data and gain intelligence and then uses the acquired knowledge for an accurate prediction. In this context this study uses a machine learning technique called Support Vector Machine (SVM) to predict stock prices for the large and small capitalizations and in the three different markets, employing prices with both daily and up-to-the-minute frequencies.</a:t>
            </a:r>
            <a:endParaRPr lang="en-IN" sz="2400" b="0" dirty="0">
              <a:latin typeface="Exo"/>
            </a:endParaRPr>
          </a:p>
        </p:txBody>
      </p:sp>
    </p:spTree>
    <p:extLst>
      <p:ext uri="{BB962C8B-B14F-4D97-AF65-F5344CB8AC3E}">
        <p14:creationId xmlns:p14="http://schemas.microsoft.com/office/powerpoint/2010/main" val="2837638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C1EB2-D858-2A2C-E2DD-B69CFD778D75}"/>
              </a:ext>
            </a:extLst>
          </p:cNvPr>
          <p:cNvSpPr>
            <a:spLocks noGrp="1"/>
          </p:cNvSpPr>
          <p:nvPr>
            <p:ph type="title"/>
          </p:nvPr>
        </p:nvSpPr>
        <p:spPr/>
        <p:txBody>
          <a:bodyPr/>
          <a:lstStyle/>
          <a:p>
            <a:r>
              <a:rPr lang="en-US" dirty="0"/>
              <a:t>2 . The Stock Market and Investment</a:t>
            </a:r>
            <a:endParaRPr lang="en-IN" dirty="0"/>
          </a:p>
        </p:txBody>
      </p:sp>
      <p:sp>
        <p:nvSpPr>
          <p:cNvPr id="3" name="TextBox 2">
            <a:extLst>
              <a:ext uri="{FF2B5EF4-FFF2-40B4-BE49-F238E27FC236}">
                <a16:creationId xmlns:a16="http://schemas.microsoft.com/office/drawing/2014/main" id="{BE158A1C-F812-8C05-C997-DAC69961E8E8}"/>
              </a:ext>
            </a:extLst>
          </p:cNvPr>
          <p:cNvSpPr txBox="1"/>
          <p:nvPr/>
        </p:nvSpPr>
        <p:spPr>
          <a:xfrm>
            <a:off x="850231" y="1448365"/>
            <a:ext cx="7443537" cy="2246769"/>
          </a:xfrm>
          <a:prstGeom prst="rect">
            <a:avLst/>
          </a:prstGeom>
          <a:noFill/>
        </p:spPr>
        <p:txBody>
          <a:bodyPr wrap="square" rtlCol="0">
            <a:spAutoFit/>
          </a:bodyPr>
          <a:lstStyle/>
          <a:p>
            <a:r>
              <a:rPr lang="en-US" dirty="0">
                <a:latin typeface="Exo"/>
              </a:rPr>
              <a:t>The research work done by </a:t>
            </a:r>
            <a:r>
              <a:rPr lang="en-US" dirty="0" err="1">
                <a:latin typeface="Exo"/>
              </a:rPr>
              <a:t>Manh</a:t>
            </a:r>
            <a:r>
              <a:rPr lang="en-US" dirty="0">
                <a:latin typeface="Exo"/>
              </a:rPr>
              <a:t> Ha Duong </a:t>
            </a:r>
            <a:r>
              <a:rPr lang="en-US" dirty="0" err="1">
                <a:latin typeface="Exo"/>
              </a:rPr>
              <a:t>Boriss</a:t>
            </a:r>
            <a:r>
              <a:rPr lang="en-US" dirty="0">
                <a:latin typeface="Exo"/>
              </a:rPr>
              <a:t> </a:t>
            </a:r>
            <a:r>
              <a:rPr lang="en-US" dirty="0" err="1">
                <a:latin typeface="Exo"/>
              </a:rPr>
              <a:t>Siliverstovs</a:t>
            </a:r>
            <a:r>
              <a:rPr lang="en-US" dirty="0">
                <a:latin typeface="Exo"/>
              </a:rPr>
              <a:t>. Investigating the relation between equity prices and aggregate investment in major European countries including France, Germany, Italy, the Netherlands and the United Kingdom. Increasing integration of European financial markets is likely to result in even stronger correlation between equity prices in different European countries. This process can also lead to convergence in economic development across European countries if developments in stock markets influence real economic components, such as investment and consumption. Indeed, our vector autoregressive models suggest that the positive correlation between changes equity prices and investment is, in general, significant. Hence, 6 monetary authorities should monitor reactions of share prices to monetary policy and their effects on the business cycle. </a:t>
            </a:r>
            <a:endParaRPr lang="en-IN" dirty="0">
              <a:latin typeface="Exo"/>
            </a:endParaRPr>
          </a:p>
        </p:txBody>
      </p:sp>
    </p:spTree>
    <p:extLst>
      <p:ext uri="{BB962C8B-B14F-4D97-AF65-F5344CB8AC3E}">
        <p14:creationId xmlns:p14="http://schemas.microsoft.com/office/powerpoint/2010/main" val="3002741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D13B-9FE0-9FD7-79EC-4A53EC120AC4}"/>
              </a:ext>
            </a:extLst>
          </p:cNvPr>
          <p:cNvSpPr>
            <a:spLocks noGrp="1"/>
          </p:cNvSpPr>
          <p:nvPr>
            <p:ph type="title"/>
          </p:nvPr>
        </p:nvSpPr>
        <p:spPr>
          <a:xfrm>
            <a:off x="732978" y="236477"/>
            <a:ext cx="7678042" cy="1038870"/>
          </a:xfrm>
        </p:spPr>
        <p:txBody>
          <a:bodyPr/>
          <a:lstStyle/>
          <a:p>
            <a:r>
              <a:rPr lang="en-US" dirty="0"/>
              <a:t>3 . Stock Price Correlation Coefficient Prediction with ARIMALSTM Hybrid Model</a:t>
            </a:r>
            <a:endParaRPr lang="en-IN" dirty="0"/>
          </a:p>
        </p:txBody>
      </p:sp>
      <p:sp>
        <p:nvSpPr>
          <p:cNvPr id="3" name="TextBox 2">
            <a:extLst>
              <a:ext uri="{FF2B5EF4-FFF2-40B4-BE49-F238E27FC236}">
                <a16:creationId xmlns:a16="http://schemas.microsoft.com/office/drawing/2014/main" id="{A62F5984-9061-E79C-69CD-45924EECA7BE}"/>
              </a:ext>
            </a:extLst>
          </p:cNvPr>
          <p:cNvSpPr txBox="1"/>
          <p:nvPr/>
        </p:nvSpPr>
        <p:spPr>
          <a:xfrm>
            <a:off x="1008173" y="1347536"/>
            <a:ext cx="7127653" cy="3108543"/>
          </a:xfrm>
          <a:prstGeom prst="rect">
            <a:avLst/>
          </a:prstGeom>
          <a:noFill/>
        </p:spPr>
        <p:txBody>
          <a:bodyPr wrap="square" rtlCol="0">
            <a:spAutoFit/>
          </a:bodyPr>
          <a:lstStyle/>
          <a:p>
            <a:r>
              <a:rPr lang="en-US"/>
              <a:t>The research work done by Hyeong Kyu Choi, B.A Student Dept. of Business Administration Korea University Seoul, Korea. Predicting the price correlation of two assets for future time periods is important in portfolio optimization. We apply LSTM recurrent neural networks (RNN) in predicting the stock price correlation coefficient of two individual stocks. RNN’s are competent in understanding temporal dependencies. The use of LSTM cells further enhances its long-term predictive properties. To encompass both linearity and nonlinearity in the model, we adopt the ARIMA model as well. The ARIMA model filters linear tendencies in the data and passes on the residual value to the LSTM model. The ARIMA-LSTM hybrid model is tested against other traditional predictive financial models such as the full historical model, constant correlation model, single-index model and the multi-group model. In our empirical study, the predictive ability of the ARIMA-LSTM model turned out superior to all other financial models by a significant scale. Our work implies that it is worth considering the ARIMALSTM model to forecast correlation coefficient for portfolio optimization.</a:t>
            </a:r>
            <a:endParaRPr lang="en-IN" dirty="0"/>
          </a:p>
        </p:txBody>
      </p:sp>
    </p:spTree>
    <p:extLst>
      <p:ext uri="{BB962C8B-B14F-4D97-AF65-F5344CB8AC3E}">
        <p14:creationId xmlns:p14="http://schemas.microsoft.com/office/powerpoint/2010/main" val="625947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257-01B7-AE7D-CFF8-C7CC9BE08592}"/>
              </a:ext>
            </a:extLst>
          </p:cNvPr>
          <p:cNvSpPr>
            <a:spLocks noGrp="1"/>
          </p:cNvSpPr>
          <p:nvPr>
            <p:ph type="title"/>
          </p:nvPr>
        </p:nvSpPr>
        <p:spPr>
          <a:xfrm>
            <a:off x="656779" y="0"/>
            <a:ext cx="7830442" cy="1191270"/>
          </a:xfrm>
        </p:spPr>
        <p:txBody>
          <a:bodyPr/>
          <a:lstStyle/>
          <a:p>
            <a:r>
              <a:rPr lang="en-US" dirty="0"/>
              <a:t>4 . Indian stock market prediction using artificial neural networks on tick data</a:t>
            </a:r>
            <a:endParaRPr lang="en-IN" dirty="0"/>
          </a:p>
        </p:txBody>
      </p:sp>
      <p:sp>
        <p:nvSpPr>
          <p:cNvPr id="3" name="TextBox 2">
            <a:extLst>
              <a:ext uri="{FF2B5EF4-FFF2-40B4-BE49-F238E27FC236}">
                <a16:creationId xmlns:a16="http://schemas.microsoft.com/office/drawing/2014/main" id="{E1B3D308-45CC-ACA6-60DD-A4EBA99FB59E}"/>
              </a:ext>
            </a:extLst>
          </p:cNvPr>
          <p:cNvSpPr txBox="1"/>
          <p:nvPr/>
        </p:nvSpPr>
        <p:spPr>
          <a:xfrm>
            <a:off x="656779" y="1291389"/>
            <a:ext cx="7677095" cy="3539430"/>
          </a:xfrm>
          <a:prstGeom prst="rect">
            <a:avLst/>
          </a:prstGeom>
          <a:noFill/>
        </p:spPr>
        <p:txBody>
          <a:bodyPr wrap="square" rtlCol="0">
            <a:spAutoFit/>
          </a:bodyPr>
          <a:lstStyle/>
          <a:p>
            <a:r>
              <a:rPr lang="en-US"/>
              <a:t>The research work done by Dharmaraja Selvamuthu, Vineet Kumar and Abhishek Mishra Department of Mathematics, Indian Institute of Technology Delhi, Hauz Khas, New Delhi 110016, India. A stock market is a platform for trading of a company’s stocks and derivatives at an agreed price. Supply and demand of shares drive the stock market. In any country stock market is one of the most emerging sectors. Nowadays, many people are indirectly or directly related to this sector. Therefore, it becomes essential to know about market trends. Thus, with the development of the stock 5 market, people are interested in forecasting stock price. But, due to dynamic nature and liable to quick changes in stock price, prediction of the stock price becomes a challenging task. Stock m Prior work has proposed effective methods to learn event representations that can capture syntactic and semantic information over text corpus, demonstrating their effectiveness for downstream tasks such as script event prediction. On the other hand, events extracted from raw texts lacks of common-sense knowledge, such as the intents and emotions of the event participants, which are useful for distinguishing event pairs when there are only subtle differences in their surface realizations. To address this issue, this paper proposes to leverage external common-sense knowledge about the intent and sentiment of the event. </a:t>
            </a:r>
            <a:endParaRPr lang="en-IN" dirty="0"/>
          </a:p>
        </p:txBody>
      </p:sp>
    </p:spTree>
    <p:extLst>
      <p:ext uri="{BB962C8B-B14F-4D97-AF65-F5344CB8AC3E}">
        <p14:creationId xmlns:p14="http://schemas.microsoft.com/office/powerpoint/2010/main" val="360909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D68A5-D091-3038-B8A2-0E9A21851FA9}"/>
              </a:ext>
            </a:extLst>
          </p:cNvPr>
          <p:cNvSpPr>
            <a:spLocks noGrp="1"/>
          </p:cNvSpPr>
          <p:nvPr>
            <p:ph type="title"/>
          </p:nvPr>
        </p:nvSpPr>
        <p:spPr>
          <a:xfrm>
            <a:off x="695936" y="0"/>
            <a:ext cx="7886589" cy="870428"/>
          </a:xfrm>
        </p:spPr>
        <p:txBody>
          <a:bodyPr/>
          <a:lstStyle/>
          <a:p>
            <a:r>
              <a:rPr lang="en-US" dirty="0"/>
              <a:t>5 . Automated Stock Price Prediction Using Machine Learning</a:t>
            </a:r>
            <a:endParaRPr lang="en-IN" dirty="0"/>
          </a:p>
        </p:txBody>
      </p:sp>
      <p:sp>
        <p:nvSpPr>
          <p:cNvPr id="3" name="TextBox 2">
            <a:extLst>
              <a:ext uri="{FF2B5EF4-FFF2-40B4-BE49-F238E27FC236}">
                <a16:creationId xmlns:a16="http://schemas.microsoft.com/office/drawing/2014/main" id="{EBFB7850-D5F2-3958-5B4F-E2C430CA49F9}"/>
              </a:ext>
            </a:extLst>
          </p:cNvPr>
          <p:cNvSpPr txBox="1"/>
          <p:nvPr/>
        </p:nvSpPr>
        <p:spPr>
          <a:xfrm>
            <a:off x="882317" y="1074821"/>
            <a:ext cx="7886589" cy="3323987"/>
          </a:xfrm>
          <a:prstGeom prst="rect">
            <a:avLst/>
          </a:prstGeom>
          <a:noFill/>
        </p:spPr>
        <p:txBody>
          <a:bodyPr wrap="square" rtlCol="0">
            <a:spAutoFit/>
          </a:bodyPr>
          <a:lstStyle/>
          <a:p>
            <a:r>
              <a:rPr lang="en-US"/>
              <a:t>The research work done by Mariam Moukalled Wassim El-Hajj Mohamad Jaber Computer Science Department American University of Beirut. Traditionally and in order to predict market movement, investors used to analyse the stock prices and stock indicators in addition to the news related to these stocks. Hence, the importance of news on the stock price movement. Most of the previous work in this industry focused on either classifying the released market news as (positive, negative, neutral) and demonstrating their effect on the stock price or focused on the historical price movement and predicted their future movement. In this work, we propose an automated trading system that integrates mathematical functions, machine learning, and other external factors such as news’ sentiments for the purpose of achieving better stock prediction accuracy and issuing profitable trades. Particularly, we aim to determine the price or the trend of a certain stock for the coming end-of-day considering the first several trading hours of the day. To achieve this goal, we trained traditional machine learning algorithms and created/trained multiple deep learning models taking into consideration the importance of the relevant news. Various experiments were conducted, the highest accuracy (82.91%) of which was achieved using SVM for Apple Inc. (AAPL) stock.</a:t>
            </a:r>
            <a:endParaRPr lang="en-IN" dirty="0"/>
          </a:p>
        </p:txBody>
      </p:sp>
    </p:spTree>
    <p:extLst>
      <p:ext uri="{BB962C8B-B14F-4D97-AF65-F5344CB8AC3E}">
        <p14:creationId xmlns:p14="http://schemas.microsoft.com/office/powerpoint/2010/main" val="4216158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Resources Used</a:t>
            </a:r>
            <a:endParaRPr dirty="0"/>
          </a:p>
        </p:txBody>
      </p:sp>
      <p:sp>
        <p:nvSpPr>
          <p:cNvPr id="720" name="Google Shape;720;p70"/>
          <p:cNvSpPr txBox="1">
            <a:spLocks noGrp="1"/>
          </p:cNvSpPr>
          <p:nvPr>
            <p:ph type="title" idx="2"/>
          </p:nvPr>
        </p:nvSpPr>
        <p:spPr>
          <a:xfrm>
            <a:off x="1101175" y="1844141"/>
            <a:ext cx="1986000" cy="4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a:t>
            </a:r>
            <a:endParaRPr dirty="0"/>
          </a:p>
        </p:txBody>
      </p:sp>
      <p:sp>
        <p:nvSpPr>
          <p:cNvPr id="722" name="Google Shape;722;p70"/>
          <p:cNvSpPr txBox="1">
            <a:spLocks noGrp="1"/>
          </p:cNvSpPr>
          <p:nvPr>
            <p:ph type="title" idx="3"/>
          </p:nvPr>
        </p:nvSpPr>
        <p:spPr>
          <a:xfrm>
            <a:off x="3578947" y="1844141"/>
            <a:ext cx="1986000" cy="4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Jupyter</a:t>
            </a:r>
            <a:endParaRPr dirty="0"/>
          </a:p>
        </p:txBody>
      </p:sp>
      <p:sp>
        <p:nvSpPr>
          <p:cNvPr id="724" name="Google Shape;724;p70"/>
          <p:cNvSpPr txBox="1">
            <a:spLocks noGrp="1"/>
          </p:cNvSpPr>
          <p:nvPr>
            <p:ph type="title" idx="5"/>
          </p:nvPr>
        </p:nvSpPr>
        <p:spPr>
          <a:xfrm>
            <a:off x="1101175" y="3506153"/>
            <a:ext cx="1986000" cy="4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Pandas</a:t>
            </a:r>
            <a:endParaRPr dirty="0"/>
          </a:p>
        </p:txBody>
      </p:sp>
      <p:sp>
        <p:nvSpPr>
          <p:cNvPr id="726" name="Google Shape;726;p70"/>
          <p:cNvSpPr txBox="1">
            <a:spLocks noGrp="1"/>
          </p:cNvSpPr>
          <p:nvPr>
            <p:ph type="title" idx="7"/>
          </p:nvPr>
        </p:nvSpPr>
        <p:spPr>
          <a:xfrm>
            <a:off x="3578947" y="3506153"/>
            <a:ext cx="1986000" cy="4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Matplotlib</a:t>
            </a:r>
            <a:endParaRPr dirty="0"/>
          </a:p>
        </p:txBody>
      </p:sp>
      <p:sp>
        <p:nvSpPr>
          <p:cNvPr id="728" name="Google Shape;728;p70"/>
          <p:cNvSpPr txBox="1">
            <a:spLocks noGrp="1"/>
          </p:cNvSpPr>
          <p:nvPr>
            <p:ph type="title" idx="9"/>
          </p:nvPr>
        </p:nvSpPr>
        <p:spPr>
          <a:xfrm>
            <a:off x="6056725" y="1844141"/>
            <a:ext cx="1986000" cy="4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Numpy</a:t>
            </a:r>
            <a:endParaRPr dirty="0"/>
          </a:p>
        </p:txBody>
      </p:sp>
      <p:sp>
        <p:nvSpPr>
          <p:cNvPr id="730" name="Google Shape;730;p70"/>
          <p:cNvSpPr txBox="1">
            <a:spLocks noGrp="1"/>
          </p:cNvSpPr>
          <p:nvPr>
            <p:ph type="title" idx="14"/>
          </p:nvPr>
        </p:nvSpPr>
        <p:spPr>
          <a:xfrm>
            <a:off x="6056725" y="3506153"/>
            <a:ext cx="1986000" cy="4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SK Learn</a:t>
            </a:r>
            <a:endParaRPr dirty="0"/>
          </a:p>
        </p:txBody>
      </p:sp>
      <p:grpSp>
        <p:nvGrpSpPr>
          <p:cNvPr id="2" name="Google Shape;7559;p92">
            <a:extLst>
              <a:ext uri="{FF2B5EF4-FFF2-40B4-BE49-F238E27FC236}">
                <a16:creationId xmlns:a16="http://schemas.microsoft.com/office/drawing/2014/main" id="{53C37D4A-036D-6BFA-3790-F59421A3EB1C}"/>
              </a:ext>
            </a:extLst>
          </p:cNvPr>
          <p:cNvGrpSpPr/>
          <p:nvPr/>
        </p:nvGrpSpPr>
        <p:grpSpPr>
          <a:xfrm>
            <a:off x="1947887" y="1497988"/>
            <a:ext cx="358640" cy="363226"/>
            <a:chOff x="-42617300" y="3587775"/>
            <a:chExt cx="306950" cy="310875"/>
          </a:xfrm>
        </p:grpSpPr>
        <p:sp>
          <p:nvSpPr>
            <p:cNvPr id="3" name="Google Shape;7560;p92">
              <a:extLst>
                <a:ext uri="{FF2B5EF4-FFF2-40B4-BE49-F238E27FC236}">
                  <a16:creationId xmlns:a16="http://schemas.microsoft.com/office/drawing/2014/main" id="{448BF1B8-0A14-7550-68A0-52EBBC407253}"/>
                </a:ext>
              </a:extLst>
            </p:cNvPr>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561;p92">
              <a:extLst>
                <a:ext uri="{FF2B5EF4-FFF2-40B4-BE49-F238E27FC236}">
                  <a16:creationId xmlns:a16="http://schemas.microsoft.com/office/drawing/2014/main" id="{6C31C8B7-A483-B096-E945-BFBFA8613287}"/>
                </a:ext>
              </a:extLst>
            </p:cNvPr>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7595;p92">
            <a:extLst>
              <a:ext uri="{FF2B5EF4-FFF2-40B4-BE49-F238E27FC236}">
                <a16:creationId xmlns:a16="http://schemas.microsoft.com/office/drawing/2014/main" id="{58AF94E8-19C5-3E39-6AFB-DD5BAF421089}"/>
              </a:ext>
            </a:extLst>
          </p:cNvPr>
          <p:cNvSpPr/>
          <p:nvPr/>
        </p:nvSpPr>
        <p:spPr>
          <a:xfrm>
            <a:off x="4416837" y="1457722"/>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630;p92">
            <a:extLst>
              <a:ext uri="{FF2B5EF4-FFF2-40B4-BE49-F238E27FC236}">
                <a16:creationId xmlns:a16="http://schemas.microsoft.com/office/drawing/2014/main" id="{73EC1CD6-77F3-3B11-1045-D01E0EF42F8A}"/>
              </a:ext>
            </a:extLst>
          </p:cNvPr>
          <p:cNvGrpSpPr/>
          <p:nvPr/>
        </p:nvGrpSpPr>
        <p:grpSpPr>
          <a:xfrm>
            <a:off x="6825751" y="1499780"/>
            <a:ext cx="371814" cy="369974"/>
            <a:chOff x="-41893475" y="3584850"/>
            <a:chExt cx="318225" cy="316650"/>
          </a:xfrm>
        </p:grpSpPr>
        <p:sp>
          <p:nvSpPr>
            <p:cNvPr id="7" name="Google Shape;7631;p92">
              <a:extLst>
                <a:ext uri="{FF2B5EF4-FFF2-40B4-BE49-F238E27FC236}">
                  <a16:creationId xmlns:a16="http://schemas.microsoft.com/office/drawing/2014/main" id="{5FD8C558-4FEE-8FF4-4051-21A92CF887EE}"/>
                </a:ext>
              </a:extLst>
            </p:cNvPr>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2;p92">
              <a:extLst>
                <a:ext uri="{FF2B5EF4-FFF2-40B4-BE49-F238E27FC236}">
                  <a16:creationId xmlns:a16="http://schemas.microsoft.com/office/drawing/2014/main" id="{96200A7C-F0F4-65EC-F99C-9235721CF739}"/>
                </a:ext>
              </a:extLst>
            </p:cNvPr>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33;p92">
              <a:extLst>
                <a:ext uri="{FF2B5EF4-FFF2-40B4-BE49-F238E27FC236}">
                  <a16:creationId xmlns:a16="http://schemas.microsoft.com/office/drawing/2014/main" id="{CF49E96A-BDDC-05FA-3BA4-30B28EC08B9F}"/>
                </a:ext>
              </a:extLst>
            </p:cNvPr>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34;p92">
              <a:extLst>
                <a:ext uri="{FF2B5EF4-FFF2-40B4-BE49-F238E27FC236}">
                  <a16:creationId xmlns:a16="http://schemas.microsoft.com/office/drawing/2014/main" id="{A50DFEA4-4631-2AE6-4EE7-0A743F86B7E2}"/>
                </a:ext>
              </a:extLst>
            </p:cNvPr>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0064;p97">
            <a:extLst>
              <a:ext uri="{FF2B5EF4-FFF2-40B4-BE49-F238E27FC236}">
                <a16:creationId xmlns:a16="http://schemas.microsoft.com/office/drawing/2014/main" id="{A8D0A66B-E9A0-097E-F2CA-3CDFB6CA57CB}"/>
              </a:ext>
            </a:extLst>
          </p:cNvPr>
          <p:cNvGrpSpPr/>
          <p:nvPr/>
        </p:nvGrpSpPr>
        <p:grpSpPr>
          <a:xfrm>
            <a:off x="4307445" y="2977169"/>
            <a:ext cx="424159" cy="419659"/>
            <a:chOff x="-1182750" y="3962900"/>
            <a:chExt cx="294575" cy="291450"/>
          </a:xfrm>
        </p:grpSpPr>
        <p:sp>
          <p:nvSpPr>
            <p:cNvPr id="12" name="Google Shape;10065;p97">
              <a:extLst>
                <a:ext uri="{FF2B5EF4-FFF2-40B4-BE49-F238E27FC236}">
                  <a16:creationId xmlns:a16="http://schemas.microsoft.com/office/drawing/2014/main" id="{8DB238CD-0277-8640-5E52-62D9537A1255}"/>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66;p97">
              <a:extLst>
                <a:ext uri="{FF2B5EF4-FFF2-40B4-BE49-F238E27FC236}">
                  <a16:creationId xmlns:a16="http://schemas.microsoft.com/office/drawing/2014/main" id="{491C89A8-E248-7E76-FE86-D4E5304ABB0C}"/>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67;p97">
              <a:extLst>
                <a:ext uri="{FF2B5EF4-FFF2-40B4-BE49-F238E27FC236}">
                  <a16:creationId xmlns:a16="http://schemas.microsoft.com/office/drawing/2014/main" id="{0D1AE32B-C32C-1FB1-647E-BD1B77A6756E}"/>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68;p97">
              <a:extLst>
                <a:ext uri="{FF2B5EF4-FFF2-40B4-BE49-F238E27FC236}">
                  <a16:creationId xmlns:a16="http://schemas.microsoft.com/office/drawing/2014/main" id="{EF936ED9-52CF-33B5-F30D-8D8FC2D22AFE}"/>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69;p97">
              <a:extLst>
                <a:ext uri="{FF2B5EF4-FFF2-40B4-BE49-F238E27FC236}">
                  <a16:creationId xmlns:a16="http://schemas.microsoft.com/office/drawing/2014/main" id="{95AC9997-0E5F-1212-2166-DF51646C5477}"/>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70;p97">
              <a:extLst>
                <a:ext uri="{FF2B5EF4-FFF2-40B4-BE49-F238E27FC236}">
                  <a16:creationId xmlns:a16="http://schemas.microsoft.com/office/drawing/2014/main" id="{3DCBE426-6551-DA2C-0CB3-315D9B3DF8E0}"/>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71;p97">
              <a:extLst>
                <a:ext uri="{FF2B5EF4-FFF2-40B4-BE49-F238E27FC236}">
                  <a16:creationId xmlns:a16="http://schemas.microsoft.com/office/drawing/2014/main" id="{990CF5A0-4E8B-F9EB-142E-C0236C9219D3}"/>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9973;p97">
            <a:extLst>
              <a:ext uri="{FF2B5EF4-FFF2-40B4-BE49-F238E27FC236}">
                <a16:creationId xmlns:a16="http://schemas.microsoft.com/office/drawing/2014/main" id="{3850C737-9BA9-AE9E-B231-D9A5CAB392C7}"/>
              </a:ext>
            </a:extLst>
          </p:cNvPr>
          <p:cNvGrpSpPr/>
          <p:nvPr/>
        </p:nvGrpSpPr>
        <p:grpSpPr>
          <a:xfrm>
            <a:off x="6788733" y="3014048"/>
            <a:ext cx="421927" cy="370882"/>
            <a:chOff x="-3030525" y="3973150"/>
            <a:chExt cx="293025" cy="257575"/>
          </a:xfrm>
        </p:grpSpPr>
        <p:sp>
          <p:nvSpPr>
            <p:cNvPr id="20" name="Google Shape;9974;p97">
              <a:extLst>
                <a:ext uri="{FF2B5EF4-FFF2-40B4-BE49-F238E27FC236}">
                  <a16:creationId xmlns:a16="http://schemas.microsoft.com/office/drawing/2014/main" id="{AFFFD46C-F16B-8DCB-0356-95EC8D4CBEEB}"/>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975;p97">
              <a:extLst>
                <a:ext uri="{FF2B5EF4-FFF2-40B4-BE49-F238E27FC236}">
                  <a16:creationId xmlns:a16="http://schemas.microsoft.com/office/drawing/2014/main" id="{4EDDFE77-FCC1-E11C-719B-9AC4DC92AD11}"/>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7662;p92">
            <a:extLst>
              <a:ext uri="{FF2B5EF4-FFF2-40B4-BE49-F238E27FC236}">
                <a16:creationId xmlns:a16="http://schemas.microsoft.com/office/drawing/2014/main" id="{8D29A27E-2B2D-C61C-1D21-64FA35AC7F5A}"/>
              </a:ext>
            </a:extLst>
          </p:cNvPr>
          <p:cNvGrpSpPr/>
          <p:nvPr/>
        </p:nvGrpSpPr>
        <p:grpSpPr>
          <a:xfrm>
            <a:off x="1763353" y="3103764"/>
            <a:ext cx="369068" cy="289004"/>
            <a:chOff x="-41526450" y="3653375"/>
            <a:chExt cx="315875" cy="247350"/>
          </a:xfrm>
        </p:grpSpPr>
        <p:sp>
          <p:nvSpPr>
            <p:cNvPr id="23" name="Google Shape;7663;p92">
              <a:extLst>
                <a:ext uri="{FF2B5EF4-FFF2-40B4-BE49-F238E27FC236}">
                  <a16:creationId xmlns:a16="http://schemas.microsoft.com/office/drawing/2014/main" id="{05B949CC-2DCE-85D3-A182-6DF9C95F567D}"/>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64;p92">
              <a:extLst>
                <a:ext uri="{FF2B5EF4-FFF2-40B4-BE49-F238E27FC236}">
                  <a16:creationId xmlns:a16="http://schemas.microsoft.com/office/drawing/2014/main" id="{AD8187FC-D910-520F-3FCC-B8974F16E54C}"/>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3"/>
          <p:cNvSpPr txBox="1">
            <a:spLocks noGrp="1"/>
          </p:cNvSpPr>
          <p:nvPr>
            <p:ph type="title"/>
          </p:nvPr>
        </p:nvSpPr>
        <p:spPr>
          <a:xfrm>
            <a:off x="311700" y="446811"/>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Profile</a:t>
            </a:r>
            <a:endParaRPr dirty="0"/>
          </a:p>
        </p:txBody>
      </p:sp>
      <p:sp>
        <p:nvSpPr>
          <p:cNvPr id="821" name="Google Shape;821;p73"/>
          <p:cNvSpPr txBox="1">
            <a:spLocks noGrp="1"/>
          </p:cNvSpPr>
          <p:nvPr>
            <p:ph type="subTitle" idx="1"/>
          </p:nvPr>
        </p:nvSpPr>
        <p:spPr>
          <a:xfrm>
            <a:off x="3497550" y="3055701"/>
            <a:ext cx="2148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Pankaj Singh</a:t>
            </a:r>
            <a:endParaRPr dirty="0"/>
          </a:p>
        </p:txBody>
      </p:sp>
      <p:sp>
        <p:nvSpPr>
          <p:cNvPr id="822" name="Google Shape;822;p73"/>
          <p:cNvSpPr txBox="1">
            <a:spLocks noGrp="1"/>
          </p:cNvSpPr>
          <p:nvPr>
            <p:ph type="subTitle" idx="2"/>
          </p:nvPr>
        </p:nvSpPr>
        <p:spPr>
          <a:xfrm>
            <a:off x="3497550" y="3788498"/>
            <a:ext cx="2148900" cy="9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CSIT 6-B</a:t>
            </a:r>
          </a:p>
          <a:p>
            <a:pPr marL="0" lvl="0" indent="0" algn="ctr" rtl="0">
              <a:spcBef>
                <a:spcPts val="0"/>
              </a:spcBef>
              <a:spcAft>
                <a:spcPts val="0"/>
              </a:spcAft>
              <a:buNone/>
            </a:pPr>
            <a:r>
              <a:rPr lang="en-US" dirty="0"/>
              <a:t>Roll no. 2100290110107</a:t>
            </a:r>
          </a:p>
          <a:p>
            <a:pPr marL="0" lvl="0" indent="0" algn="ctr" rtl="0">
              <a:spcBef>
                <a:spcPts val="0"/>
              </a:spcBef>
              <a:spcAft>
                <a:spcPts val="0"/>
              </a:spcAft>
              <a:buNone/>
            </a:pPr>
            <a:r>
              <a:rPr lang="en-US" dirty="0"/>
              <a:t>2125CSIT1098</a:t>
            </a:r>
          </a:p>
        </p:txBody>
      </p:sp>
      <p:sp>
        <p:nvSpPr>
          <p:cNvPr id="827" name="Google Shape;827;p73"/>
          <p:cNvSpPr/>
          <p:nvPr/>
        </p:nvSpPr>
        <p:spPr>
          <a:xfrm>
            <a:off x="3528431" y="3096426"/>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DD15CE9-D33A-7DF2-02D1-1CBEBEDB425D}"/>
              </a:ext>
            </a:extLst>
          </p:cNvPr>
          <p:cNvPicPr>
            <a:picLocks noChangeAspect="1"/>
          </p:cNvPicPr>
          <p:nvPr/>
        </p:nvPicPr>
        <p:blipFill>
          <a:blip r:embed="rId3"/>
          <a:stretch>
            <a:fillRect/>
          </a:stretch>
        </p:blipFill>
        <p:spPr>
          <a:xfrm>
            <a:off x="3739862" y="1545936"/>
            <a:ext cx="1157749" cy="115774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a:spLocks noGrp="1"/>
          </p:cNvSpPr>
          <p:nvPr>
            <p:ph type="title"/>
          </p:nvPr>
        </p:nvSpPr>
        <p:spPr>
          <a:xfrm>
            <a:off x="1991650" y="1354713"/>
            <a:ext cx="5183700" cy="17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276" name="Google Shape;276;p45"/>
          <p:cNvSpPr txBox="1">
            <a:spLocks noGrp="1"/>
          </p:cNvSpPr>
          <p:nvPr>
            <p:ph type="subTitle" idx="1"/>
          </p:nvPr>
        </p:nvSpPr>
        <p:spPr>
          <a:xfrm>
            <a:off x="2147050" y="2928838"/>
            <a:ext cx="4872900" cy="801000"/>
          </a:xfrm>
          <a:prstGeom prst="rect">
            <a:avLst/>
          </a:prstGeom>
        </p:spPr>
        <p:txBody>
          <a:bodyPr spcFirstLastPara="1" wrap="square" lIns="91425" tIns="91425" rIns="91425" bIns="91425" anchor="t" anchorCtr="0">
            <a:noAutofit/>
          </a:bodyPr>
          <a:lstStyle/>
          <a:p>
            <a:pPr algn="ctr"/>
            <a:r>
              <a:rPr lang="en-US" b="1" i="0" cap="all" dirty="0">
                <a:solidFill>
                  <a:schemeClr val="tx1"/>
                </a:solidFill>
                <a:effectLst/>
                <a:latin typeface="Source Sans Pro" panose="020B0503030403020204" pitchFamily="34" charset="0"/>
              </a:rPr>
              <a:t>HEY, MY NAME Is Pankaj Singh</a:t>
            </a:r>
            <a:endParaRPr lang="en-US" b="0" i="0" dirty="0">
              <a:solidFill>
                <a:schemeClr val="tx1"/>
              </a:solidFill>
              <a:effectLst/>
              <a:latin typeface="inherit"/>
            </a:endParaRPr>
          </a:p>
          <a:p>
            <a:pPr algn="ctr"/>
            <a:r>
              <a:rPr lang="en-US" b="0" i="0" dirty="0">
                <a:solidFill>
                  <a:schemeClr val="tx1"/>
                </a:solidFill>
                <a:effectLst/>
                <a:latin typeface="inherit"/>
              </a:rPr>
              <a:t>Currently pursuing B tech</a:t>
            </a:r>
            <a:r>
              <a:rPr lang="en-US" dirty="0">
                <a:solidFill>
                  <a:schemeClr val="tx1"/>
                </a:solidFill>
                <a:latin typeface="inherit"/>
              </a:rPr>
              <a:t> in computer science and Information technology from KIET group of Institutions.</a:t>
            </a:r>
            <a:endParaRPr lang="en-US" b="0" i="0" dirty="0">
              <a:solidFill>
                <a:schemeClr val="tx1"/>
              </a:solidFill>
              <a:effectLst/>
              <a:latin typeface="inherit"/>
            </a:endParaRPr>
          </a:p>
        </p:txBody>
      </p:sp>
      <p:pic>
        <p:nvPicPr>
          <p:cNvPr id="277" name="Google Shape;277;p45"/>
          <p:cNvPicPr preferRelativeResize="0"/>
          <p:nvPr/>
        </p:nvPicPr>
        <p:blipFill rotWithShape="1">
          <a:blip r:embed="rId3">
            <a:alphaModFix/>
          </a:blip>
          <a:srcRect l="60513" t="15763" r="16584" b="61860"/>
          <a:stretch/>
        </p:blipFill>
        <p:spPr>
          <a:xfrm>
            <a:off x="7329925" y="1786975"/>
            <a:ext cx="1094076" cy="1068950"/>
          </a:xfrm>
          <a:prstGeom prst="rect">
            <a:avLst/>
          </a:prstGeom>
          <a:noFill/>
          <a:ln>
            <a:noFill/>
          </a:ln>
        </p:spPr>
      </p:pic>
      <p:pic>
        <p:nvPicPr>
          <p:cNvPr id="278" name="Google Shape;278;p45"/>
          <p:cNvPicPr preferRelativeResize="0"/>
          <p:nvPr/>
        </p:nvPicPr>
        <p:blipFill rotWithShape="1">
          <a:blip r:embed="rId3">
            <a:alphaModFix/>
          </a:blip>
          <a:srcRect l="11567" t="35246" r="65531" b="34727"/>
          <a:stretch/>
        </p:blipFill>
        <p:spPr>
          <a:xfrm>
            <a:off x="581675" y="1675763"/>
            <a:ext cx="1094074" cy="14343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C3D43843-39EE-2F34-6311-046E4B13C5C0}"/>
              </a:ext>
            </a:extLst>
          </p:cNvPr>
          <p:cNvPicPr>
            <a:picLocks noChangeAspect="1"/>
          </p:cNvPicPr>
          <p:nvPr/>
        </p:nvPicPr>
        <p:blipFill>
          <a:blip r:embed="rId2"/>
          <a:stretch>
            <a:fillRect/>
          </a:stretch>
        </p:blipFill>
        <p:spPr>
          <a:xfrm>
            <a:off x="1765736" y="263971"/>
            <a:ext cx="6100063" cy="4615558"/>
          </a:xfrm>
          <a:prstGeom prst="rect">
            <a:avLst/>
          </a:prstGeom>
        </p:spPr>
      </p:pic>
    </p:spTree>
    <p:extLst>
      <p:ext uri="{BB962C8B-B14F-4D97-AF65-F5344CB8AC3E}">
        <p14:creationId xmlns:p14="http://schemas.microsoft.com/office/powerpoint/2010/main" val="2516990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356B8A-4150-8F9A-9E02-F7B0F703F2DC}"/>
              </a:ext>
            </a:extLst>
          </p:cNvPr>
          <p:cNvPicPr>
            <a:picLocks noChangeAspect="1"/>
          </p:cNvPicPr>
          <p:nvPr/>
        </p:nvPicPr>
        <p:blipFill>
          <a:blip r:embed="rId2"/>
          <a:stretch>
            <a:fillRect/>
          </a:stretch>
        </p:blipFill>
        <p:spPr>
          <a:xfrm>
            <a:off x="1051033" y="270155"/>
            <a:ext cx="7311565" cy="4603189"/>
          </a:xfrm>
          <a:prstGeom prst="rect">
            <a:avLst/>
          </a:prstGeom>
        </p:spPr>
      </p:pic>
    </p:spTree>
    <p:extLst>
      <p:ext uri="{BB962C8B-B14F-4D97-AF65-F5344CB8AC3E}">
        <p14:creationId xmlns:p14="http://schemas.microsoft.com/office/powerpoint/2010/main" val="3847829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75"/>
          <p:cNvSpPr txBox="1">
            <a:spLocks noGrp="1"/>
          </p:cNvSpPr>
          <p:nvPr>
            <p:ph type="subTitle" idx="1"/>
          </p:nvPr>
        </p:nvSpPr>
        <p:spPr>
          <a:xfrm>
            <a:off x="840025" y="1881475"/>
            <a:ext cx="7464000" cy="903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Font typeface="Arial"/>
              <a:buNone/>
            </a:pPr>
            <a:r>
              <a:rPr lang="en" sz="1400" dirty="0"/>
              <a:t>Do you have any questions?</a:t>
            </a:r>
            <a:endParaRPr sz="1400" dirty="0"/>
          </a:p>
          <a:p>
            <a:pPr marL="0" lvl="0" indent="0" algn="ctr" rtl="0">
              <a:lnSpc>
                <a:spcPct val="100000"/>
              </a:lnSpc>
              <a:spcBef>
                <a:spcPts val="1300"/>
              </a:spcBef>
              <a:spcAft>
                <a:spcPts val="0"/>
              </a:spcAft>
              <a:buNone/>
            </a:pPr>
            <a:r>
              <a:rPr lang="en-IN" sz="1400" dirty="0">
                <a:uFill>
                  <a:noFill/>
                </a:uFill>
              </a:rPr>
              <a:t>Naman.2125cse1073@kiet.edu</a:t>
            </a:r>
            <a:r>
              <a:rPr lang="en" sz="1400" dirty="0"/>
              <a:t>| 8958358638 |KIET group of Institutions</a:t>
            </a:r>
            <a:endParaRPr sz="1400" dirty="0"/>
          </a:p>
        </p:txBody>
      </p:sp>
      <p:sp>
        <p:nvSpPr>
          <p:cNvPr id="851" name="Google Shape;851;p75"/>
          <p:cNvSpPr txBox="1">
            <a:spLocks noGrp="1"/>
          </p:cNvSpPr>
          <p:nvPr>
            <p:ph type="title"/>
          </p:nvPr>
        </p:nvSpPr>
        <p:spPr>
          <a:xfrm>
            <a:off x="1797696" y="840599"/>
            <a:ext cx="5548500" cy="90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Thanks</a:t>
            </a:r>
            <a:endParaRPr dirty="0"/>
          </a:p>
        </p:txBody>
      </p:sp>
      <p:sp>
        <p:nvSpPr>
          <p:cNvPr id="852" name="Google Shape;852;p75"/>
          <p:cNvSpPr txBox="1"/>
          <p:nvPr/>
        </p:nvSpPr>
        <p:spPr>
          <a:xfrm>
            <a:off x="2973900" y="4152405"/>
            <a:ext cx="3196200" cy="370200"/>
          </a:xfrm>
          <a:prstGeom prst="rect">
            <a:avLst/>
          </a:prstGeom>
          <a:noFill/>
          <a:ln>
            <a:noFill/>
          </a:ln>
        </p:spPr>
        <p:txBody>
          <a:bodyPr spcFirstLastPara="1" wrap="square" lIns="91425" tIns="91425" rIns="91425" bIns="91425" anchor="t" anchorCtr="0">
            <a:noAutofit/>
          </a:bodyPr>
          <a:lstStyle/>
          <a:p>
            <a:r>
              <a:rPr lang="en-US" sz="1200" b="1" dirty="0">
                <a:latin typeface="Exo"/>
              </a:rPr>
              <a:t>Hope you have a wonderful day ahead …</a:t>
            </a:r>
          </a:p>
        </p:txBody>
      </p:sp>
      <p:cxnSp>
        <p:nvCxnSpPr>
          <p:cNvPr id="871" name="Google Shape;871;p75"/>
          <p:cNvCxnSpPr/>
          <p:nvPr/>
        </p:nvCxnSpPr>
        <p:spPr>
          <a:xfrm>
            <a:off x="2766313" y="1805280"/>
            <a:ext cx="3611400" cy="0"/>
          </a:xfrm>
          <a:prstGeom prst="straightConnector1">
            <a:avLst/>
          </a:prstGeom>
          <a:noFill/>
          <a:ln w="19050" cap="flat" cmpd="sng">
            <a:solidFill>
              <a:srgbClr val="DADACE"/>
            </a:solidFill>
            <a:prstDash val="solid"/>
            <a:round/>
            <a:headEnd type="none" w="med" len="med"/>
            <a:tailEnd type="none" w="med" len="med"/>
          </a:ln>
        </p:spPr>
      </p:cxnSp>
      <p:grpSp>
        <p:nvGrpSpPr>
          <p:cNvPr id="872" name="Google Shape;872;p75"/>
          <p:cNvGrpSpPr/>
          <p:nvPr/>
        </p:nvGrpSpPr>
        <p:grpSpPr>
          <a:xfrm>
            <a:off x="2766152" y="352064"/>
            <a:ext cx="3610799" cy="510229"/>
            <a:chOff x="1524913" y="922950"/>
            <a:chExt cx="6094175" cy="564600"/>
          </a:xfrm>
        </p:grpSpPr>
        <p:cxnSp>
          <p:nvCxnSpPr>
            <p:cNvPr id="873" name="Google Shape;873;p7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874" name="Google Shape;874;p7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4" name="Rectangle 3">
            <a:extLst>
              <a:ext uri="{FF2B5EF4-FFF2-40B4-BE49-F238E27FC236}">
                <a16:creationId xmlns:a16="http://schemas.microsoft.com/office/drawing/2014/main" id="{0C06A8C1-57CB-111A-1067-366A819D57CA}"/>
              </a:ext>
            </a:extLst>
          </p:cNvPr>
          <p:cNvSpPr/>
          <p:nvPr/>
        </p:nvSpPr>
        <p:spPr>
          <a:xfrm>
            <a:off x="1450848" y="3425953"/>
            <a:ext cx="6108192" cy="5120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5" name="Google Shape;10209;p97">
            <a:extLst>
              <a:ext uri="{FF2B5EF4-FFF2-40B4-BE49-F238E27FC236}">
                <a16:creationId xmlns:a16="http://schemas.microsoft.com/office/drawing/2014/main" id="{28B63C0D-DCDC-EB74-A3B7-BC7C1D73DC4D}"/>
              </a:ext>
            </a:extLst>
          </p:cNvPr>
          <p:cNvGrpSpPr/>
          <p:nvPr/>
        </p:nvGrpSpPr>
        <p:grpSpPr>
          <a:xfrm>
            <a:off x="3242352" y="2698138"/>
            <a:ext cx="387665" cy="387663"/>
            <a:chOff x="1379798" y="1723250"/>
            <a:chExt cx="397887" cy="397887"/>
          </a:xfrm>
        </p:grpSpPr>
        <p:sp>
          <p:nvSpPr>
            <p:cNvPr id="6" name="Google Shape;10210;p97">
              <a:extLst>
                <a:ext uri="{FF2B5EF4-FFF2-40B4-BE49-F238E27FC236}">
                  <a16:creationId xmlns:a16="http://schemas.microsoft.com/office/drawing/2014/main" id="{76D9CA01-064F-C8F0-CE19-4A617C5490E0}"/>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0211;p97">
              <a:extLst>
                <a:ext uri="{FF2B5EF4-FFF2-40B4-BE49-F238E27FC236}">
                  <a16:creationId xmlns:a16="http://schemas.microsoft.com/office/drawing/2014/main" id="{3CAAAB5F-41B8-546A-56C7-2013D19B3433}"/>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0212;p97">
              <a:extLst>
                <a:ext uri="{FF2B5EF4-FFF2-40B4-BE49-F238E27FC236}">
                  <a16:creationId xmlns:a16="http://schemas.microsoft.com/office/drawing/2014/main" id="{E93D44C7-F915-5D8C-E62A-280AFFCF7FBD}"/>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0213;p97">
              <a:extLst>
                <a:ext uri="{FF2B5EF4-FFF2-40B4-BE49-F238E27FC236}">
                  <a16:creationId xmlns:a16="http://schemas.microsoft.com/office/drawing/2014/main" id="{CBEC93BF-AE08-479C-CBE1-052F1242147E}"/>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0" name="Google Shape;10214;p97">
            <a:extLst>
              <a:ext uri="{FF2B5EF4-FFF2-40B4-BE49-F238E27FC236}">
                <a16:creationId xmlns:a16="http://schemas.microsoft.com/office/drawing/2014/main" id="{6BFC7CCF-016D-EC20-63DE-C38274E2ABE4}"/>
              </a:ext>
            </a:extLst>
          </p:cNvPr>
          <p:cNvGrpSpPr/>
          <p:nvPr/>
        </p:nvGrpSpPr>
        <p:grpSpPr>
          <a:xfrm>
            <a:off x="4080026" y="2698138"/>
            <a:ext cx="387680" cy="387660"/>
            <a:chOff x="266768" y="1721375"/>
            <a:chExt cx="397907" cy="397887"/>
          </a:xfrm>
        </p:grpSpPr>
        <p:sp>
          <p:nvSpPr>
            <p:cNvPr id="11" name="Google Shape;10215;p97">
              <a:extLst>
                <a:ext uri="{FF2B5EF4-FFF2-40B4-BE49-F238E27FC236}">
                  <a16:creationId xmlns:a16="http://schemas.microsoft.com/office/drawing/2014/main" id="{1A613963-0F22-CC08-90DF-BC617840C5E2}"/>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0216;p97">
              <a:extLst>
                <a:ext uri="{FF2B5EF4-FFF2-40B4-BE49-F238E27FC236}">
                  <a16:creationId xmlns:a16="http://schemas.microsoft.com/office/drawing/2014/main" id="{8A51B823-7F1F-A8AA-704A-517D8EF4D4C6}"/>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3" name="Google Shape;10217;p97">
            <a:extLst>
              <a:ext uri="{FF2B5EF4-FFF2-40B4-BE49-F238E27FC236}">
                <a16:creationId xmlns:a16="http://schemas.microsoft.com/office/drawing/2014/main" id="{FE1AE6E0-17C5-FAF0-5EB3-88E5372AEFE3}"/>
              </a:ext>
            </a:extLst>
          </p:cNvPr>
          <p:cNvGrpSpPr/>
          <p:nvPr/>
        </p:nvGrpSpPr>
        <p:grpSpPr>
          <a:xfrm>
            <a:off x="5020323" y="2697068"/>
            <a:ext cx="387641" cy="387662"/>
            <a:chOff x="864491" y="1723250"/>
            <a:chExt cx="397866" cy="397887"/>
          </a:xfrm>
        </p:grpSpPr>
        <p:sp>
          <p:nvSpPr>
            <p:cNvPr id="14" name="Google Shape;10218;p97">
              <a:extLst>
                <a:ext uri="{FF2B5EF4-FFF2-40B4-BE49-F238E27FC236}">
                  <a16:creationId xmlns:a16="http://schemas.microsoft.com/office/drawing/2014/main" id="{C9B25907-23EE-B513-DA66-2893C414A6DF}"/>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0219;p97">
              <a:extLst>
                <a:ext uri="{FF2B5EF4-FFF2-40B4-BE49-F238E27FC236}">
                  <a16:creationId xmlns:a16="http://schemas.microsoft.com/office/drawing/2014/main" id="{1A839BA0-3485-69B7-7D4E-9EF1E491563A}"/>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0220;p97">
              <a:extLst>
                <a:ext uri="{FF2B5EF4-FFF2-40B4-BE49-F238E27FC236}">
                  <a16:creationId xmlns:a16="http://schemas.microsoft.com/office/drawing/2014/main" id="{3387E499-174E-25CA-061A-1F7E203434EF}"/>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6"/>
          <p:cNvPicPr preferRelativeResize="0"/>
          <p:nvPr/>
        </p:nvPicPr>
        <p:blipFill rotWithShape="1">
          <a:blip r:embed="rId3">
            <a:alphaModFix/>
          </a:blip>
          <a:srcRect t="12219" r="23171" b="12068"/>
          <a:stretch/>
        </p:blipFill>
        <p:spPr>
          <a:xfrm flipH="1">
            <a:off x="4323101" y="430475"/>
            <a:ext cx="4782524" cy="4713024"/>
          </a:xfrm>
          <a:prstGeom prst="rect">
            <a:avLst/>
          </a:prstGeom>
          <a:noFill/>
          <a:ln>
            <a:noFill/>
          </a:ln>
        </p:spPr>
      </p:pic>
      <p:sp>
        <p:nvSpPr>
          <p:cNvPr id="284" name="Google Shape;284;p46"/>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Let’s</a:t>
            </a:r>
            <a:br>
              <a:rPr lang="en-US" dirty="0"/>
            </a:br>
            <a:r>
              <a:rPr lang="en-US" dirty="0"/>
              <a:t>Start</a:t>
            </a:r>
            <a:endParaRPr dirty="0"/>
          </a:p>
        </p:txBody>
      </p:sp>
      <p:sp>
        <p:nvSpPr>
          <p:cNvPr id="285" name="Google Shape;285;p46"/>
          <p:cNvSpPr txBox="1">
            <a:spLocks noGrp="1"/>
          </p:cNvSpPr>
          <p:nvPr>
            <p:ph type="title" idx="2"/>
          </p:nvPr>
        </p:nvSpPr>
        <p:spPr>
          <a:xfrm>
            <a:off x="720000" y="6747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86" name="Google Shape;286;p46"/>
          <p:cNvSpPr txBox="1">
            <a:spLocks noGrp="1"/>
          </p:cNvSpPr>
          <p:nvPr>
            <p:ph type="subTitle" idx="1"/>
          </p:nvPr>
        </p:nvSpPr>
        <p:spPr>
          <a:xfrm>
            <a:off x="720000" y="3755325"/>
            <a:ext cx="32205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Stock Price prediction using Machine Learning.</a:t>
            </a:r>
            <a:endParaRPr dirty="0"/>
          </a:p>
        </p:txBody>
      </p:sp>
      <p:sp>
        <p:nvSpPr>
          <p:cNvPr id="287" name="Google Shape;287;p46"/>
          <p:cNvSpPr/>
          <p:nvPr/>
        </p:nvSpPr>
        <p:spPr>
          <a:xfrm>
            <a:off x="8042675" y="244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46"/>
          <p:cNvCxnSpPr/>
          <p:nvPr/>
        </p:nvCxnSpPr>
        <p:spPr>
          <a:xfrm>
            <a:off x="780087" y="3679913"/>
            <a:ext cx="21375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52"/>
          <p:cNvSpPr txBox="1">
            <a:spLocks noGrp="1"/>
          </p:cNvSpPr>
          <p:nvPr>
            <p:ph type="title"/>
          </p:nvPr>
        </p:nvSpPr>
        <p:spPr>
          <a:xfrm>
            <a:off x="633775" y="291997"/>
            <a:ext cx="43602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Abstract</a:t>
            </a:r>
            <a:endParaRPr sz="3600" dirty="0"/>
          </a:p>
        </p:txBody>
      </p:sp>
      <p:sp>
        <p:nvSpPr>
          <p:cNvPr id="343" name="Google Shape;343;p52"/>
          <p:cNvSpPr txBox="1">
            <a:spLocks noGrp="1"/>
          </p:cNvSpPr>
          <p:nvPr>
            <p:ph type="subTitle" idx="1"/>
          </p:nvPr>
        </p:nvSpPr>
        <p:spPr>
          <a:xfrm>
            <a:off x="633775" y="1511712"/>
            <a:ext cx="8070432" cy="2962656"/>
          </a:xfrm>
          <a:prstGeom prst="rect">
            <a:avLst/>
          </a:prstGeom>
        </p:spPr>
        <p:txBody>
          <a:bodyPr spcFirstLastPara="1" wrap="square" lIns="91425" tIns="91425" rIns="91425" bIns="91425" anchor="ctr" anchorCtr="0">
            <a:noAutofit/>
          </a:bodyPr>
          <a:lstStyle/>
          <a:p>
            <a:pPr marL="0" indent="0"/>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this project we attempt to implement machine learning approach to predict stock prices.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Machine learning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is effectively implemented in forecasting stock prices. The objective is to predict the stock prices in order to make more informed and accurate investment decisions. We propose a stock price prediction system that integrates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mathematical functions, machine learning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other external factors for the purpose of achieving better stock prediction accuracy and issuing profitable trades. There are two types of stocks. You may know of intraday trading by the commonly used term "day trading."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Interday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traders hold securities positions from at least one day to the next and often for several days to weeks or months.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LSTMs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are very powerful in sequence prediction problems because they’re able to store past information. This is important in our case because the previous price of a stock is crucial in predicting its future price. While predicting the actual price of a stock is an uphill climb, we can build a model that will predict whether the price will go up or down.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344" name="Google Shape;344;p52"/>
          <p:cNvSpPr/>
          <p:nvPr/>
        </p:nvSpPr>
        <p:spPr>
          <a:xfrm>
            <a:off x="2813875" y="-8917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02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47"/>
          <p:cNvSpPr txBox="1">
            <a:spLocks noGrp="1"/>
          </p:cNvSpPr>
          <p:nvPr>
            <p:ph type="subTitle" idx="1"/>
          </p:nvPr>
        </p:nvSpPr>
        <p:spPr>
          <a:xfrm>
            <a:off x="650081" y="2278856"/>
            <a:ext cx="3593306" cy="296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b="0" i="0" dirty="0">
                <a:solidFill>
                  <a:srgbClr val="51565E"/>
                </a:solidFill>
                <a:effectLst/>
              </a:rPr>
              <a:t>A stock market is a </a:t>
            </a:r>
            <a:r>
              <a:rPr lang="en-US" sz="1600" b="1" i="1" dirty="0">
                <a:solidFill>
                  <a:srgbClr val="51565E"/>
                </a:solidFill>
              </a:rPr>
              <a:t>P</a:t>
            </a:r>
            <a:r>
              <a:rPr lang="en-US" sz="1600" b="1" i="1" dirty="0">
                <a:solidFill>
                  <a:srgbClr val="51565E"/>
                </a:solidFill>
                <a:effectLst/>
              </a:rPr>
              <a:t>ublic market </a:t>
            </a:r>
            <a:r>
              <a:rPr lang="en-US" sz="1600" b="0" i="0" dirty="0">
                <a:solidFill>
                  <a:srgbClr val="51565E"/>
                </a:solidFill>
                <a:effectLst/>
              </a:rPr>
              <a:t>where you can </a:t>
            </a:r>
            <a:r>
              <a:rPr lang="en-US" sz="1600" b="1" i="1" dirty="0">
                <a:solidFill>
                  <a:srgbClr val="51565E"/>
                </a:solidFill>
                <a:effectLst/>
              </a:rPr>
              <a:t>buy</a:t>
            </a:r>
            <a:r>
              <a:rPr lang="en-US" sz="1600" b="0" i="1" dirty="0">
                <a:solidFill>
                  <a:srgbClr val="51565E"/>
                </a:solidFill>
                <a:effectLst/>
              </a:rPr>
              <a:t> and </a:t>
            </a:r>
            <a:r>
              <a:rPr lang="en-US" sz="1600" b="1" i="1" dirty="0">
                <a:solidFill>
                  <a:srgbClr val="51565E"/>
                </a:solidFill>
                <a:effectLst/>
              </a:rPr>
              <a:t>sell</a:t>
            </a:r>
            <a:r>
              <a:rPr lang="en-US" sz="1600" b="0" i="1" dirty="0">
                <a:solidFill>
                  <a:srgbClr val="51565E"/>
                </a:solidFill>
                <a:effectLst/>
              </a:rPr>
              <a:t> </a:t>
            </a:r>
            <a:r>
              <a:rPr lang="en-US" sz="1600" b="0" i="0" dirty="0">
                <a:solidFill>
                  <a:srgbClr val="51565E"/>
                </a:solidFill>
                <a:effectLst/>
              </a:rPr>
              <a:t>shares for publicly listed companies. The stocks, also known as </a:t>
            </a:r>
            <a:r>
              <a:rPr lang="en-US" sz="1600" b="1" i="1" dirty="0">
                <a:solidFill>
                  <a:srgbClr val="51565E"/>
                </a:solidFill>
                <a:effectLst/>
              </a:rPr>
              <a:t>equities</a:t>
            </a:r>
            <a:r>
              <a:rPr lang="en-US" sz="1600" b="0" i="0" dirty="0">
                <a:solidFill>
                  <a:srgbClr val="51565E"/>
                </a:solidFill>
                <a:effectLst/>
              </a:rPr>
              <a:t>, represent ownership in the company. The stock exchange is the mediator that allows </a:t>
            </a:r>
            <a:r>
              <a:rPr lang="en-US" sz="1600" b="0" i="1" dirty="0">
                <a:solidFill>
                  <a:srgbClr val="51565E"/>
                </a:solidFill>
                <a:effectLst/>
              </a:rPr>
              <a:t>the </a:t>
            </a:r>
            <a:r>
              <a:rPr lang="en-US" sz="1600" b="1" i="1" dirty="0">
                <a:solidFill>
                  <a:srgbClr val="51565E"/>
                </a:solidFill>
                <a:effectLst/>
              </a:rPr>
              <a:t>buying and selling of shares. </a:t>
            </a:r>
            <a:endParaRPr lang="en-US" sz="1600" b="1" i="1" dirty="0"/>
          </a:p>
        </p:txBody>
      </p:sp>
      <p:pic>
        <p:nvPicPr>
          <p:cNvPr id="4" name="Google Shape;880;p76">
            <a:extLst>
              <a:ext uri="{FF2B5EF4-FFF2-40B4-BE49-F238E27FC236}">
                <a16:creationId xmlns:a16="http://schemas.microsoft.com/office/drawing/2014/main" id="{849504CC-20D3-2459-BAEA-60D8393B4C13}"/>
              </a:ext>
            </a:extLst>
          </p:cNvPr>
          <p:cNvPicPr preferRelativeResize="0"/>
          <p:nvPr/>
        </p:nvPicPr>
        <p:blipFill rotWithShape="1">
          <a:blip r:embed="rId3">
            <a:alphaModFix/>
          </a:blip>
          <a:srcRect l="7279" t="4616" r="60078" b="50608"/>
          <a:stretch/>
        </p:blipFill>
        <p:spPr>
          <a:xfrm>
            <a:off x="5664994" y="582374"/>
            <a:ext cx="3479006" cy="4504394"/>
          </a:xfrm>
          <a:prstGeom prst="rect">
            <a:avLst/>
          </a:prstGeom>
          <a:noFill/>
          <a:ln>
            <a:noFill/>
          </a:ln>
        </p:spPr>
      </p:pic>
      <p:sp>
        <p:nvSpPr>
          <p:cNvPr id="6" name="TextBox 5">
            <a:extLst>
              <a:ext uri="{FF2B5EF4-FFF2-40B4-BE49-F238E27FC236}">
                <a16:creationId xmlns:a16="http://schemas.microsoft.com/office/drawing/2014/main" id="{9EE9A4B2-D133-A6F1-7722-F9A2F03D5C05}"/>
              </a:ext>
            </a:extLst>
          </p:cNvPr>
          <p:cNvSpPr txBox="1"/>
          <p:nvPr/>
        </p:nvSpPr>
        <p:spPr>
          <a:xfrm>
            <a:off x="650081" y="1152050"/>
            <a:ext cx="5200650" cy="1046440"/>
          </a:xfrm>
          <a:prstGeom prst="rect">
            <a:avLst/>
          </a:prstGeom>
          <a:noFill/>
        </p:spPr>
        <p:txBody>
          <a:bodyPr wrap="square">
            <a:spAutoFit/>
          </a:bodyPr>
          <a:lstStyle/>
          <a:p>
            <a:r>
              <a:rPr lang="en" sz="4800" b="1" dirty="0">
                <a:latin typeface="Prata"/>
              </a:rPr>
              <a:t>Introduction</a:t>
            </a:r>
            <a:br>
              <a:rPr lang="en-US" dirty="0"/>
            </a:br>
            <a:endParaRPr lang="en-IN" dirty="0"/>
          </a:p>
        </p:txBody>
      </p:sp>
      <p:cxnSp>
        <p:nvCxnSpPr>
          <p:cNvPr id="7" name="Google Shape;288;p46">
            <a:extLst>
              <a:ext uri="{FF2B5EF4-FFF2-40B4-BE49-F238E27FC236}">
                <a16:creationId xmlns:a16="http://schemas.microsoft.com/office/drawing/2014/main" id="{471C75FB-25EB-F2D0-3E0C-1B2DD567C186}"/>
              </a:ext>
            </a:extLst>
          </p:cNvPr>
          <p:cNvCxnSpPr>
            <a:cxnSpLocks/>
          </p:cNvCxnSpPr>
          <p:nvPr/>
        </p:nvCxnSpPr>
        <p:spPr>
          <a:xfrm>
            <a:off x="592931" y="2082403"/>
            <a:ext cx="3300413" cy="0"/>
          </a:xfrm>
          <a:prstGeom prst="straightConnector1">
            <a:avLst/>
          </a:prstGeom>
          <a:noFill/>
          <a:ln w="19050" cap="flat" cmpd="sng">
            <a:solidFill>
              <a:srgbClr val="DADACE"/>
            </a:solidFill>
            <a:prstDash val="solid"/>
            <a:round/>
            <a:headEnd type="none" w="med" len="med"/>
            <a:tailEnd type="none" w="med" len="med"/>
          </a:ln>
        </p:spPr>
      </p:cxnSp>
      <p:grpSp>
        <p:nvGrpSpPr>
          <p:cNvPr id="34" name="Google Shape;303;p48">
            <a:extLst>
              <a:ext uri="{FF2B5EF4-FFF2-40B4-BE49-F238E27FC236}">
                <a16:creationId xmlns:a16="http://schemas.microsoft.com/office/drawing/2014/main" id="{2EE92F23-2F94-CBCD-3D76-929F7AB56138}"/>
              </a:ext>
            </a:extLst>
          </p:cNvPr>
          <p:cNvGrpSpPr/>
          <p:nvPr/>
        </p:nvGrpSpPr>
        <p:grpSpPr>
          <a:xfrm>
            <a:off x="981338" y="582375"/>
            <a:ext cx="2523598" cy="356601"/>
            <a:chOff x="1524913" y="922950"/>
            <a:chExt cx="6094175" cy="564600"/>
          </a:xfrm>
        </p:grpSpPr>
        <p:cxnSp>
          <p:nvCxnSpPr>
            <p:cNvPr id="35" name="Google Shape;304;p48">
              <a:extLst>
                <a:ext uri="{FF2B5EF4-FFF2-40B4-BE49-F238E27FC236}">
                  <a16:creationId xmlns:a16="http://schemas.microsoft.com/office/drawing/2014/main" id="{CFF73DC6-4D6C-BED3-DF03-36B1CE36690C}"/>
                </a:ext>
              </a:extLst>
            </p:cNvPr>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6" name="Google Shape;305;p48">
              <a:extLst>
                <a:ext uri="{FF2B5EF4-FFF2-40B4-BE49-F238E27FC236}">
                  <a16:creationId xmlns:a16="http://schemas.microsoft.com/office/drawing/2014/main" id="{8E6D3E48-BCDF-C154-58D3-AAEFD0E31B45}"/>
                </a:ext>
              </a:extLst>
            </p:cNvPr>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a:spLocks noGrp="1"/>
          </p:cNvSpPr>
          <p:nvPr>
            <p:ph type="subTitle" idx="1"/>
          </p:nvPr>
        </p:nvSpPr>
        <p:spPr>
          <a:xfrm>
            <a:off x="4418281" y="2764278"/>
            <a:ext cx="3945300" cy="12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51565E"/>
                </a:solidFill>
                <a:effectLst/>
              </a:rPr>
              <a:t>Stock Price Prediction using machine learning helps you discover the future value of company stock and other financial assets traded on an exchange. The entire idea of predicting stock prices is to gain significant profits. Predicting how the stock market will perform is a hard task to do. There are other factors involved in the prediction, such as physical and psychological factors, rational and irrational behavior, and so on. All these factors combine to make share prices dynamic and volatile. This makes it very difficult to predict stock prices with high accuracy. </a:t>
            </a:r>
            <a:endParaRPr dirty="0"/>
          </a:p>
        </p:txBody>
      </p:sp>
      <p:sp>
        <p:nvSpPr>
          <p:cNvPr id="301" name="Google Shape;301;p48"/>
          <p:cNvSpPr txBox="1">
            <a:spLocks noGrp="1"/>
          </p:cNvSpPr>
          <p:nvPr>
            <p:ph type="title"/>
          </p:nvPr>
        </p:nvSpPr>
        <p:spPr>
          <a:xfrm>
            <a:off x="4572000" y="1269557"/>
            <a:ext cx="3945300" cy="572700"/>
          </a:xfrm>
          <a:prstGeom prst="rect">
            <a:avLst/>
          </a:prstGeom>
        </p:spPr>
        <p:txBody>
          <a:bodyPr spcFirstLastPara="1" wrap="square" lIns="91425" tIns="91425" rIns="91425" bIns="91425" anchor="ctr" anchorCtr="0">
            <a:noAutofit/>
          </a:bodyPr>
          <a:lstStyle/>
          <a:p>
            <a:pPr algn="l"/>
            <a:r>
              <a:rPr lang="en-IN" b="0" i="0" dirty="0">
                <a:solidFill>
                  <a:srgbClr val="272C37"/>
                </a:solidFill>
                <a:effectLst/>
              </a:rPr>
              <a:t>Stock Price Prediction</a:t>
            </a:r>
          </a:p>
        </p:txBody>
      </p:sp>
      <p:cxnSp>
        <p:nvCxnSpPr>
          <p:cNvPr id="302" name="Google Shape;302;p48"/>
          <p:cNvCxnSpPr/>
          <p:nvPr/>
        </p:nvCxnSpPr>
        <p:spPr>
          <a:xfrm>
            <a:off x="4878660" y="1907695"/>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03" name="Google Shape;303;p48"/>
          <p:cNvGrpSpPr/>
          <p:nvPr/>
        </p:nvGrpSpPr>
        <p:grpSpPr>
          <a:xfrm>
            <a:off x="4878962" y="797017"/>
            <a:ext cx="2523598" cy="356601"/>
            <a:chOff x="1524913" y="922950"/>
            <a:chExt cx="6094175" cy="564600"/>
          </a:xfrm>
        </p:grpSpPr>
        <p:cxnSp>
          <p:nvCxnSpPr>
            <p:cNvPr id="304" name="Google Shape;304;p4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05" name="Google Shape;305;p4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pic>
        <p:nvPicPr>
          <p:cNvPr id="306" name="Google Shape;306;p48"/>
          <p:cNvPicPr preferRelativeResize="0"/>
          <p:nvPr/>
        </p:nvPicPr>
        <p:blipFill rotWithShape="1">
          <a:blip r:embed="rId3">
            <a:alphaModFix/>
          </a:blip>
          <a:srcRect l="25639" r="25644" b="13688"/>
          <a:stretch/>
        </p:blipFill>
        <p:spPr>
          <a:xfrm>
            <a:off x="1297775" y="528175"/>
            <a:ext cx="2604950" cy="4615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t>
            </a:r>
            <a:r>
              <a:rPr lang="en" dirty="0"/>
              <a:t>ission and vision</a:t>
            </a:r>
            <a:endParaRPr dirty="0"/>
          </a:p>
        </p:txBody>
      </p:sp>
      <p:sp>
        <p:nvSpPr>
          <p:cNvPr id="312" name="Google Shape;312;p49"/>
          <p:cNvSpPr txBox="1">
            <a:spLocks noGrp="1"/>
          </p:cNvSpPr>
          <p:nvPr>
            <p:ph type="title" idx="2"/>
          </p:nvPr>
        </p:nvSpPr>
        <p:spPr>
          <a:xfrm>
            <a:off x="1596788" y="2652072"/>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313" name="Google Shape;313;p49"/>
          <p:cNvSpPr txBox="1">
            <a:spLocks noGrp="1"/>
          </p:cNvSpPr>
          <p:nvPr>
            <p:ph type="title" idx="3"/>
          </p:nvPr>
        </p:nvSpPr>
        <p:spPr>
          <a:xfrm>
            <a:off x="4804747" y="2652072"/>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314" name="Google Shape;314;p49"/>
          <p:cNvSpPr txBox="1">
            <a:spLocks noGrp="1"/>
          </p:cNvSpPr>
          <p:nvPr>
            <p:ph type="subTitle" idx="1"/>
          </p:nvPr>
        </p:nvSpPr>
        <p:spPr>
          <a:xfrm>
            <a:off x="4803700" y="3215900"/>
            <a:ext cx="2742600" cy="1010700"/>
          </a:xfrm>
          <a:prstGeom prst="rect">
            <a:avLst/>
          </a:prstGeom>
        </p:spPr>
        <p:txBody>
          <a:bodyPr spcFirstLastPara="1" wrap="square" lIns="91425" tIns="91425" rIns="91425" bIns="91425" anchor="t" anchorCtr="0">
            <a:noAutofit/>
          </a:bodyPr>
          <a:lstStyle/>
          <a:p>
            <a:pPr marL="0" indent="0"/>
            <a:r>
              <a:rPr lang="en-US" dirty="0"/>
              <a:t>We further want this project to be able to predict prices for cryptocurrencies and index stocks.</a:t>
            </a:r>
          </a:p>
          <a:p>
            <a:pPr marL="0" lvl="0" indent="0" algn="ctr" rtl="0">
              <a:spcBef>
                <a:spcPts val="0"/>
              </a:spcBef>
              <a:spcAft>
                <a:spcPts val="0"/>
              </a:spcAft>
              <a:buNone/>
            </a:pPr>
            <a:endParaRPr dirty="0"/>
          </a:p>
        </p:txBody>
      </p:sp>
      <p:sp>
        <p:nvSpPr>
          <p:cNvPr id="315" name="Google Shape;315;p49"/>
          <p:cNvSpPr txBox="1">
            <a:spLocks noGrp="1"/>
          </p:cNvSpPr>
          <p:nvPr>
            <p:ph type="subTitle" idx="4"/>
          </p:nvPr>
        </p:nvSpPr>
        <p:spPr>
          <a:xfrm>
            <a:off x="1596788" y="3215900"/>
            <a:ext cx="2742600" cy="1010700"/>
          </a:xfrm>
          <a:prstGeom prst="rect">
            <a:avLst/>
          </a:prstGeom>
        </p:spPr>
        <p:txBody>
          <a:bodyPr spcFirstLastPara="1" wrap="square" lIns="91425" tIns="91425" rIns="91425" bIns="91425" anchor="t" anchorCtr="0">
            <a:noAutofit/>
          </a:bodyPr>
          <a:lstStyle/>
          <a:p>
            <a:r>
              <a:rPr lang="en-US" dirty="0"/>
              <a:t>Our mission is to be able to predict the stock prices of some major companies with accuracy of 95 percent.</a:t>
            </a:r>
          </a:p>
        </p:txBody>
      </p:sp>
      <p:grpSp>
        <p:nvGrpSpPr>
          <p:cNvPr id="316" name="Google Shape;316;p49"/>
          <p:cNvGrpSpPr/>
          <p:nvPr/>
        </p:nvGrpSpPr>
        <p:grpSpPr>
          <a:xfrm>
            <a:off x="5882944" y="1820650"/>
            <a:ext cx="584114" cy="572707"/>
            <a:chOff x="-22863675" y="3131775"/>
            <a:chExt cx="299300" cy="293425"/>
          </a:xfrm>
        </p:grpSpPr>
        <p:sp>
          <p:nvSpPr>
            <p:cNvPr id="317" name="Google Shape;317;p4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49"/>
          <p:cNvGrpSpPr/>
          <p:nvPr/>
        </p:nvGrpSpPr>
        <p:grpSpPr>
          <a:xfrm>
            <a:off x="2687865" y="1820795"/>
            <a:ext cx="560444" cy="572714"/>
            <a:chOff x="-24353875" y="3147725"/>
            <a:chExt cx="289875" cy="296175"/>
          </a:xfrm>
        </p:grpSpPr>
        <p:sp>
          <p:nvSpPr>
            <p:cNvPr id="321" name="Google Shape;321;p4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49"/>
          <p:cNvSpPr/>
          <p:nvPr/>
        </p:nvSpPr>
        <p:spPr>
          <a:xfrm>
            <a:off x="2057739" y="2680275"/>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9"/>
          <p:cNvSpPr/>
          <p:nvPr/>
        </p:nvSpPr>
        <p:spPr>
          <a:xfrm>
            <a:off x="5265689" y="2680275"/>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52"/>
          <p:cNvPicPr preferRelativeResize="0"/>
          <p:nvPr/>
        </p:nvPicPr>
        <p:blipFill rotWithShape="1">
          <a:blip r:embed="rId3">
            <a:alphaModFix/>
          </a:blip>
          <a:srcRect l="48187" t="29110" r="19360" b="24821"/>
          <a:stretch/>
        </p:blipFill>
        <p:spPr>
          <a:xfrm>
            <a:off x="720000" y="1006075"/>
            <a:ext cx="2914400" cy="4137426"/>
          </a:xfrm>
          <a:prstGeom prst="rect">
            <a:avLst/>
          </a:prstGeom>
          <a:noFill/>
          <a:ln>
            <a:noFill/>
          </a:ln>
        </p:spPr>
      </p:pic>
      <p:sp>
        <p:nvSpPr>
          <p:cNvPr id="342" name="Google Shape;342;p52"/>
          <p:cNvSpPr txBox="1">
            <a:spLocks noGrp="1"/>
          </p:cNvSpPr>
          <p:nvPr>
            <p:ph type="title"/>
          </p:nvPr>
        </p:nvSpPr>
        <p:spPr>
          <a:xfrm>
            <a:off x="3798925" y="3472100"/>
            <a:ext cx="43602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en-IN" dirty="0"/>
              <a:t>Benjamin Franklin</a:t>
            </a:r>
            <a:endParaRPr dirty="0"/>
          </a:p>
        </p:txBody>
      </p:sp>
      <p:sp>
        <p:nvSpPr>
          <p:cNvPr id="343" name="Google Shape;343;p52"/>
          <p:cNvSpPr txBox="1">
            <a:spLocks noGrp="1"/>
          </p:cNvSpPr>
          <p:nvPr>
            <p:ph type="subTitle" idx="1"/>
          </p:nvPr>
        </p:nvSpPr>
        <p:spPr>
          <a:xfrm>
            <a:off x="3798925" y="1589556"/>
            <a:ext cx="4784100" cy="127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n-US" b="0" i="1" dirty="0">
                <a:solidFill>
                  <a:srgbClr val="111111"/>
                </a:solidFill>
                <a:effectLst/>
              </a:rPr>
              <a:t>An investment in knowledge pays the best interest.</a:t>
            </a:r>
            <a:r>
              <a:rPr lang="en" dirty="0"/>
              <a:t>”</a:t>
            </a:r>
          </a:p>
          <a:p>
            <a:pPr marL="0" lvl="0" indent="0" algn="l" rtl="0">
              <a:spcBef>
                <a:spcPts val="0"/>
              </a:spcBef>
              <a:spcAft>
                <a:spcPts val="0"/>
              </a:spcAft>
              <a:buNone/>
            </a:pPr>
            <a:endParaRPr lang="en" dirty="0"/>
          </a:p>
          <a:p>
            <a:pPr marL="0" lvl="0" indent="0" algn="l" rtl="0">
              <a:spcBef>
                <a:spcPts val="0"/>
              </a:spcBef>
              <a:spcAft>
                <a:spcPts val="0"/>
              </a:spcAft>
              <a:buNone/>
            </a:pPr>
            <a:r>
              <a:rPr lang="en-US" b="0" dirty="0">
                <a:solidFill>
                  <a:srgbClr val="111111"/>
                </a:solidFill>
                <a:effectLst/>
              </a:rPr>
              <a:t>When it comes to investing, nothing will pay off more than educating yourself. Do the necessary research and analysis before making any investment decisions.</a:t>
            </a:r>
            <a:endParaRPr dirty="0"/>
          </a:p>
        </p:txBody>
      </p:sp>
      <p:sp>
        <p:nvSpPr>
          <p:cNvPr id="344" name="Google Shape;344;p52"/>
          <p:cNvSpPr/>
          <p:nvPr/>
        </p:nvSpPr>
        <p:spPr>
          <a:xfrm>
            <a:off x="2813875" y="-8917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Animated Healthcare Center by Slidesgo">
  <a:themeElements>
    <a:clrScheme name="Simple Light">
      <a:dk1>
        <a:srgbClr val="252E47"/>
      </a:dk1>
      <a:lt1>
        <a:srgbClr val="FFFFFF"/>
      </a:lt1>
      <a:dk2>
        <a:srgbClr val="F8F5EC"/>
      </a:dk2>
      <a:lt2>
        <a:srgbClr val="ECE9E1"/>
      </a:lt2>
      <a:accent1>
        <a:srgbClr val="DADACE"/>
      </a:accent1>
      <a:accent2>
        <a:srgbClr val="FFFFFF"/>
      </a:accent2>
      <a:accent3>
        <a:srgbClr val="FFFFFF"/>
      </a:accent3>
      <a:accent4>
        <a:srgbClr val="FFFFFF"/>
      </a:accent4>
      <a:accent5>
        <a:srgbClr val="FFFFFF"/>
      </a:accent5>
      <a:accent6>
        <a:srgbClr val="FFFFFF"/>
      </a:accent6>
      <a:hlink>
        <a:srgbClr val="25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TotalTime>
  <Words>2967</Words>
  <Application>Microsoft Office PowerPoint</Application>
  <PresentationFormat>On-screen Show (16:9)</PresentationFormat>
  <Paragraphs>128</Paragraphs>
  <Slides>32</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vt:lpstr>
      <vt:lpstr>Calibri</vt:lpstr>
      <vt:lpstr>Exo</vt:lpstr>
      <vt:lpstr>inherit</vt:lpstr>
      <vt:lpstr>Lato</vt:lpstr>
      <vt:lpstr>Nunito</vt:lpstr>
      <vt:lpstr>Open Sans</vt:lpstr>
      <vt:lpstr>Poppins</vt:lpstr>
      <vt:lpstr>Prata</vt:lpstr>
      <vt:lpstr>Source Sans Pro</vt:lpstr>
      <vt:lpstr>Times New Roman</vt:lpstr>
      <vt:lpstr>Animated Healthcare Center by Slidesgo</vt:lpstr>
      <vt:lpstr>Stock Price Prediction</vt:lpstr>
      <vt:lpstr>03</vt:lpstr>
      <vt:lpstr>Whoa!</vt:lpstr>
      <vt:lpstr>Let’s Start</vt:lpstr>
      <vt:lpstr>Abstract</vt:lpstr>
      <vt:lpstr>PowerPoint Presentation</vt:lpstr>
      <vt:lpstr>Stock Price Prediction</vt:lpstr>
      <vt:lpstr>Mission and vision</vt:lpstr>
      <vt:lpstr>— Benjamin Franklin</vt:lpstr>
      <vt:lpstr>A brief story</vt:lpstr>
      <vt:lpstr>Our process</vt:lpstr>
      <vt:lpstr>Simple Linear Regression</vt:lpstr>
      <vt:lpstr>PowerPoint Presentation</vt:lpstr>
      <vt:lpstr>Support Vector Regression</vt:lpstr>
      <vt:lpstr>PowerPoint Presentation</vt:lpstr>
      <vt:lpstr>Decision Tree Regression</vt:lpstr>
      <vt:lpstr>PowerPoint Presentation</vt:lpstr>
      <vt:lpstr>Random Forest Regression</vt:lpstr>
      <vt:lpstr>PowerPoint Presentation</vt:lpstr>
      <vt:lpstr>PowerPoint Presentation</vt:lpstr>
      <vt:lpstr>Accuracy of Models</vt:lpstr>
      <vt:lpstr>This is a table</vt:lpstr>
      <vt:lpstr>Literature review report Research papers  1 . Stock Market Prediction Using Machine Learning  The research work done by V Kranthi Sai Reddy Student, ECM, Sreenidhi Institute of Science and Technology, Hyderabad, India. In the finance world stock trading is one of the most important activities. Stock market prediction is an act of trying to determine the future value of a stock other financial instrument traded on a financial exchange. This paper explains the prediction of a stock using Machine Learning. The technical and fundamental or the time series analysis is used by the most of the stockbrokers while making the stock predictions. The programming language is used to predict the stock market using machine learning is Python. In this paper we propose a Machine Learning (ML) approach that will be trained from the available stocks data and gain intelligence and then uses the acquired knowledge for an accurate prediction. In this context this study uses a machine learning technique called Support Vector Machine (SVM) to predict stock prices for the large and small capitalizations and in the three different markets, employing prices with both daily and up-to-the-minute frequencies.</vt:lpstr>
      <vt:lpstr>2 . The Stock Market and Investment</vt:lpstr>
      <vt:lpstr>3 . Stock Price Correlation Coefficient Prediction with ARIMALSTM Hybrid Model</vt:lpstr>
      <vt:lpstr>4 . Indian stock market prediction using artificial neural networks on tick data</vt:lpstr>
      <vt:lpstr>5 . Automated Stock Price Prediction Using Machine Learning</vt:lpstr>
      <vt:lpstr>Resources Used</vt:lpstr>
      <vt:lpstr>Profile</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dc:title>
  <dc:creator>Pankaj Singh</dc:creator>
  <cp:lastModifiedBy>PANKAJ SINGH</cp:lastModifiedBy>
  <cp:revision>13</cp:revision>
  <dcterms:modified xsi:type="dcterms:W3CDTF">2024-04-15T15:25:12Z</dcterms:modified>
</cp:coreProperties>
</file>